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0" r:id="rId2"/>
  </p:sldMasterIdLst>
  <p:notesMasterIdLst>
    <p:notesMasterId r:id="rId9"/>
  </p:notesMasterIdLst>
  <p:sldIdLst>
    <p:sldId id="256" r:id="rId3"/>
    <p:sldId id="257" r:id="rId4"/>
    <p:sldId id="260" r:id="rId5"/>
    <p:sldId id="261" r:id="rId6"/>
    <p:sldId id="258" r:id="rId7"/>
    <p:sldId id="259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gQGH4FooURXxXETrDyVUQls8/l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9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customschemas.google.com/relationships/presentationmetadata" Target="metadata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1" name="Google Shape;101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3" name="Google Shape;113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 slide">
    <p:bg>
      <p:bgPr>
        <a:solidFill>
          <a:srgbClr val="F4DD5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5"/>
          <p:cNvSpPr/>
          <p:nvPr/>
        </p:nvSpPr>
        <p:spPr>
          <a:xfrm flipH="1">
            <a:off x="-1" y="5864990"/>
            <a:ext cx="9571319" cy="998064"/>
          </a:xfrm>
          <a:custGeom>
            <a:avLst/>
            <a:gdLst/>
            <a:ahLst/>
            <a:cxnLst/>
            <a:rect l="l" t="t" r="r" b="b"/>
            <a:pathLst>
              <a:path w="10337462" h="998064" extrusionOk="0">
                <a:moveTo>
                  <a:pt x="0" y="993604"/>
                </a:moveTo>
                <a:lnTo>
                  <a:pt x="525192" y="0"/>
                </a:lnTo>
                <a:lnTo>
                  <a:pt x="10337088" y="10846"/>
                </a:lnTo>
                <a:cubicBezTo>
                  <a:pt x="10338690" y="338432"/>
                  <a:pt x="10334532" y="670478"/>
                  <a:pt x="10336134" y="998064"/>
                </a:cubicBezTo>
                <a:lnTo>
                  <a:pt x="0" y="993604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15"/>
          <p:cNvSpPr/>
          <p:nvPr/>
        </p:nvSpPr>
        <p:spPr>
          <a:xfrm>
            <a:off x="6082641" y="-3424"/>
            <a:ext cx="6122806" cy="6867479"/>
          </a:xfrm>
          <a:custGeom>
            <a:avLst/>
            <a:gdLst/>
            <a:ahLst/>
            <a:cxnLst/>
            <a:rect l="l" t="t" r="r" b="b"/>
            <a:pathLst>
              <a:path w="180532" h="207900" extrusionOk="0">
                <a:moveTo>
                  <a:pt x="0" y="117"/>
                </a:moveTo>
                <a:lnTo>
                  <a:pt x="101450" y="207866"/>
                </a:lnTo>
                <a:lnTo>
                  <a:pt x="180532" y="207900"/>
                </a:lnTo>
                <a:lnTo>
                  <a:pt x="180286" y="0"/>
                </a:lnTo>
                <a:lnTo>
                  <a:pt x="0" y="117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9" name="Google Shape;9;p15"/>
          <p:cNvSpPr/>
          <p:nvPr/>
        </p:nvSpPr>
        <p:spPr>
          <a:xfrm flipH="1">
            <a:off x="1371299" y="5447683"/>
            <a:ext cx="10821546" cy="460393"/>
          </a:xfrm>
          <a:custGeom>
            <a:avLst/>
            <a:gdLst/>
            <a:ahLst/>
            <a:cxnLst/>
            <a:rect l="l" t="t" r="r" b="b"/>
            <a:pathLst>
              <a:path w="10821546" h="526760" extrusionOk="0">
                <a:moveTo>
                  <a:pt x="0" y="526760"/>
                </a:moveTo>
                <a:cubicBezTo>
                  <a:pt x="186" y="351173"/>
                  <a:pt x="371" y="175587"/>
                  <a:pt x="557" y="0"/>
                </a:cubicBezTo>
                <a:lnTo>
                  <a:pt x="10821546" y="9939"/>
                </a:lnTo>
                <a:lnTo>
                  <a:pt x="10612491" y="493397"/>
                </a:lnTo>
                <a:lnTo>
                  <a:pt x="0" y="52676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15"/>
          <p:cNvSpPr txBox="1">
            <a:spLocks noGrp="1"/>
          </p:cNvSpPr>
          <p:nvPr>
            <p:ph type="ctrTitle"/>
          </p:nvPr>
        </p:nvSpPr>
        <p:spPr>
          <a:xfrm>
            <a:off x="1371299" y="1851391"/>
            <a:ext cx="10513492" cy="2287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subTitle" idx="1"/>
          </p:nvPr>
        </p:nvSpPr>
        <p:spPr>
          <a:xfrm>
            <a:off x="1371299" y="4210138"/>
            <a:ext cx="10513491" cy="623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000" b="0" i="0" u="none" strike="noStrike" cap="none">
                <a:solidFill>
                  <a:srgbClr val="2EB4A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body" idx="2"/>
          </p:nvPr>
        </p:nvSpPr>
        <p:spPr>
          <a:xfrm>
            <a:off x="9701834" y="274508"/>
            <a:ext cx="2183381" cy="60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body" idx="3"/>
          </p:nvPr>
        </p:nvSpPr>
        <p:spPr>
          <a:xfrm>
            <a:off x="1370454" y="4905326"/>
            <a:ext cx="10514336" cy="555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/>
          <p:nvPr/>
        </p:nvSpPr>
        <p:spPr>
          <a:xfrm>
            <a:off x="178113" y="191528"/>
            <a:ext cx="1743150" cy="174315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2948" y="329650"/>
            <a:ext cx="1458642" cy="14598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0092" y="6358933"/>
            <a:ext cx="1791171" cy="39948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5"/>
          <p:cNvSpPr txBox="1"/>
          <p:nvPr/>
        </p:nvSpPr>
        <p:spPr>
          <a:xfrm>
            <a:off x="9144000" y="6527413"/>
            <a:ext cx="276619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Grant Agreement No. 101112972</a:t>
            </a:r>
            <a:endParaRPr sz="1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side slide6">
  <p:cSld name="Inside slide6">
    <p:bg>
      <p:bgPr>
        <a:solidFill>
          <a:schemeClr val="lt1">
            <a:alpha val="40784"/>
          </a:schemeClr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1"/>
          <p:cNvSpPr txBox="1">
            <a:spLocks noGrp="1"/>
          </p:cNvSpPr>
          <p:nvPr>
            <p:ph type="body" idx="1"/>
          </p:nvPr>
        </p:nvSpPr>
        <p:spPr>
          <a:xfrm>
            <a:off x="1607645" y="1748733"/>
            <a:ext cx="10099215" cy="4374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▸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21" name="Google Shape;21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0092" y="6358933"/>
            <a:ext cx="1791171" cy="399485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21"/>
          <p:cNvSpPr/>
          <p:nvPr/>
        </p:nvSpPr>
        <p:spPr>
          <a:xfrm flipH="1">
            <a:off x="-2123" y="-8729"/>
            <a:ext cx="1403423" cy="965799"/>
          </a:xfrm>
          <a:custGeom>
            <a:avLst/>
            <a:gdLst/>
            <a:ahLst/>
            <a:cxnLst/>
            <a:rect l="l" t="t" r="r" b="b"/>
            <a:pathLst>
              <a:path w="1403423" h="965799" extrusionOk="0">
                <a:moveTo>
                  <a:pt x="0" y="965799"/>
                </a:moveTo>
                <a:lnTo>
                  <a:pt x="491180" y="0"/>
                </a:lnTo>
                <a:lnTo>
                  <a:pt x="1402581" y="3643"/>
                </a:lnTo>
                <a:cubicBezTo>
                  <a:pt x="1405219" y="325576"/>
                  <a:pt x="1400572" y="643866"/>
                  <a:pt x="1403210" y="965799"/>
                </a:cubicBezTo>
                <a:lnTo>
                  <a:pt x="0" y="965799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1"/>
          <p:cNvSpPr/>
          <p:nvPr/>
        </p:nvSpPr>
        <p:spPr>
          <a:xfrm flipH="1">
            <a:off x="900332" y="-8942"/>
            <a:ext cx="672985" cy="966013"/>
          </a:xfrm>
          <a:custGeom>
            <a:avLst/>
            <a:gdLst/>
            <a:ahLst/>
            <a:cxnLst/>
            <a:rect l="l" t="t" r="r" b="b"/>
            <a:pathLst>
              <a:path w="672985" h="966013" extrusionOk="0">
                <a:moveTo>
                  <a:pt x="0" y="966013"/>
                </a:moveTo>
                <a:lnTo>
                  <a:pt x="500247" y="0"/>
                </a:lnTo>
                <a:lnTo>
                  <a:pt x="672985" y="0"/>
                </a:lnTo>
                <a:lnTo>
                  <a:pt x="172738" y="966013"/>
                </a:lnTo>
                <a:lnTo>
                  <a:pt x="0" y="966013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1"/>
          <p:cNvSpPr/>
          <p:nvPr/>
        </p:nvSpPr>
        <p:spPr>
          <a:xfrm flipH="1">
            <a:off x="1170459" y="179791"/>
            <a:ext cx="10007600" cy="998800"/>
          </a:xfrm>
          <a:prstGeom prst="parallelogram">
            <a:avLst>
              <a:gd name="adj" fmla="val 51542"/>
            </a:avLst>
          </a:prstGeom>
          <a:solidFill>
            <a:srgbClr val="F4DD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1"/>
          <p:cNvSpPr/>
          <p:nvPr/>
        </p:nvSpPr>
        <p:spPr>
          <a:xfrm flipH="1">
            <a:off x="10652214" y="176525"/>
            <a:ext cx="1542234" cy="1002065"/>
          </a:xfrm>
          <a:custGeom>
            <a:avLst/>
            <a:gdLst/>
            <a:ahLst/>
            <a:cxnLst/>
            <a:rect l="l" t="t" r="r" b="b"/>
            <a:pathLst>
              <a:path w="1542234" h="1002065" extrusionOk="0">
                <a:moveTo>
                  <a:pt x="0" y="1002065"/>
                </a:moveTo>
                <a:cubicBezTo>
                  <a:pt x="694" y="668043"/>
                  <a:pt x="1389" y="334022"/>
                  <a:pt x="2083" y="0"/>
                </a:cubicBezTo>
                <a:lnTo>
                  <a:pt x="1542234" y="3265"/>
                </a:lnTo>
                <a:lnTo>
                  <a:pt x="1027433" y="1002065"/>
                </a:lnTo>
                <a:lnTo>
                  <a:pt x="0" y="1002065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rgbClr val="EE6E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1"/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21"/>
          <p:cNvSpPr/>
          <p:nvPr/>
        </p:nvSpPr>
        <p:spPr>
          <a:xfrm>
            <a:off x="130092" y="87360"/>
            <a:ext cx="784745" cy="78474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" name="Google Shape;28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432" y="166365"/>
            <a:ext cx="642064" cy="642599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21"/>
          <p:cNvSpPr/>
          <p:nvPr/>
        </p:nvSpPr>
        <p:spPr>
          <a:xfrm flipH="1">
            <a:off x="2173778" y="6548485"/>
            <a:ext cx="10023137" cy="310039"/>
          </a:xfrm>
          <a:custGeom>
            <a:avLst/>
            <a:gdLst/>
            <a:ahLst/>
            <a:cxnLst/>
            <a:rect l="l" t="t" r="r" b="b"/>
            <a:pathLst>
              <a:path w="10023137" h="310039" extrusionOk="0">
                <a:moveTo>
                  <a:pt x="0" y="310039"/>
                </a:moveTo>
                <a:cubicBezTo>
                  <a:pt x="7598" y="161450"/>
                  <a:pt x="-783" y="407266"/>
                  <a:pt x="1958" y="183747"/>
                </a:cubicBezTo>
                <a:cubicBezTo>
                  <a:pt x="1215" y="149131"/>
                  <a:pt x="6271" y="34616"/>
                  <a:pt x="5528" y="0"/>
                </a:cubicBezTo>
                <a:lnTo>
                  <a:pt x="10023137" y="5919"/>
                </a:lnTo>
                <a:lnTo>
                  <a:pt x="9866449" y="309919"/>
                </a:lnTo>
                <a:lnTo>
                  <a:pt x="0" y="310039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1"/>
          <p:cNvSpPr txBox="1"/>
          <p:nvPr/>
        </p:nvSpPr>
        <p:spPr>
          <a:xfrm>
            <a:off x="9144000" y="6527413"/>
            <a:ext cx="276619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Grant</a:t>
            </a:r>
            <a:r>
              <a:rPr lang="en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Agreement No. 101112972</a:t>
            </a:r>
            <a:endParaRPr sz="13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o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5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52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  <p:grpSp>
        <p:nvGrpSpPr>
          <p:cNvPr id="48" name="Google Shape;48;p52"/>
          <p:cNvGrpSpPr/>
          <p:nvPr/>
        </p:nvGrpSpPr>
        <p:grpSpPr>
          <a:xfrm>
            <a:off x="378885" y="452719"/>
            <a:ext cx="11435164" cy="137411"/>
            <a:chOff x="284163" y="1577847"/>
            <a:chExt cx="8576373" cy="137411"/>
          </a:xfrm>
        </p:grpSpPr>
        <p:sp>
          <p:nvSpPr>
            <p:cNvPr id="49" name="Google Shape;49;p5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5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5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3"/>
          <p:cNvSpPr txBox="1">
            <a:spLocks noGrp="1"/>
          </p:cNvSpPr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53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53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53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ntestazione sezione" type="secHead">
  <p:cSld name="SECTION_HEADER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4"/>
          <p:cNvSpPr/>
          <p:nvPr/>
        </p:nvSpPr>
        <p:spPr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54"/>
          <p:cNvSpPr/>
          <p:nvPr/>
        </p:nvSpPr>
        <p:spPr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54"/>
          <p:cNvSpPr/>
          <p:nvPr/>
        </p:nvSpPr>
        <p:spPr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54"/>
          <p:cNvSpPr/>
          <p:nvPr/>
        </p:nvSpPr>
        <p:spPr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54"/>
          <p:cNvSpPr/>
          <p:nvPr/>
        </p:nvSpPr>
        <p:spPr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54"/>
          <p:cNvSpPr/>
          <p:nvPr/>
        </p:nvSpPr>
        <p:spPr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54"/>
          <p:cNvSpPr txBox="1"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54"/>
          <p:cNvSpPr/>
          <p:nvPr/>
        </p:nvSpPr>
        <p:spPr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54"/>
          <p:cNvSpPr/>
          <p:nvPr/>
        </p:nvSpPr>
        <p:spPr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>
            <a:solidFill>
              <a:srgbClr val="909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54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54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69" name="Google Shape;69;p54"/>
          <p:cNvCxnSpPr/>
          <p:nvPr/>
        </p:nvCxnSpPr>
        <p:spPr>
          <a:xfrm>
            <a:off x="203200" y="2438400"/>
            <a:ext cx="11777472" cy="0"/>
          </a:xfrm>
          <a:prstGeom prst="straightConnector1">
            <a:avLst/>
          </a:prstGeom>
          <a:noFill/>
          <a:ln w="11425" cap="flat" cmpd="sng">
            <a:solidFill>
              <a:srgbClr val="909090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0" name="Google Shape;70;p54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54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90909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54"/>
          <p:cNvSpPr txBox="1">
            <a:spLocks noGrp="1"/>
          </p:cNvSpPr>
          <p:nvPr>
            <p:ph type="sldNum" idx="12"/>
          </p:nvPr>
        </p:nvSpPr>
        <p:spPr>
          <a:xfrm>
            <a:off x="5791200" y="2199451"/>
            <a:ext cx="6096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  <p:sp>
        <p:nvSpPr>
          <p:cNvPr id="73" name="Google Shape;73;p54"/>
          <p:cNvSpPr txBox="1"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sz="4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5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55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55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55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6"/>
          <p:cNvSpPr txBox="1">
            <a:spLocks noGrp="1"/>
          </p:cNvSpPr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56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5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56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56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  <p:sldLayoutId id="2147483655" r:id="rId4"/>
    <p:sldLayoutId id="2147483656" r:id="rId5"/>
    <p:sldLayoutId id="2147483657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>
            <a:spLocks noGrp="1"/>
          </p:cNvSpPr>
          <p:nvPr>
            <p:ph type="ctrTitle"/>
          </p:nvPr>
        </p:nvSpPr>
        <p:spPr>
          <a:xfrm>
            <a:off x="1370850" y="1766756"/>
            <a:ext cx="10513500" cy="20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" sz="4800"/>
              <a:t>Report Tavolo Blu</a:t>
            </a:r>
            <a:endParaRPr sz="4800"/>
          </a:p>
        </p:txBody>
      </p:sp>
      <p:sp>
        <p:nvSpPr>
          <p:cNvPr id="91" name="Google Shape;91;p1"/>
          <p:cNvSpPr txBox="1">
            <a:spLocks noGrp="1"/>
          </p:cNvSpPr>
          <p:nvPr>
            <p:ph type="subTitle" idx="1"/>
          </p:nvPr>
        </p:nvSpPr>
        <p:spPr>
          <a:xfrm>
            <a:off x="307200" y="2772956"/>
            <a:ext cx="11383289" cy="1402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</a:pPr>
            <a:r>
              <a:rPr lang="en"/>
              <a:t>IL FUTURO DELLE SPIAGGE E DEGLI ECOSISTEMI COSTIERI IN SARDEGNA: QUALI AZIONI PER AFFRONTARE LE SFIDE CLIMATICHE?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</a:pPr>
            <a:endParaRPr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</a:pPr>
            <a:r>
              <a:rPr lang="en" sz="2400">
                <a:solidFill>
                  <a:schemeClr val="dk1"/>
                </a:solidFill>
              </a:rPr>
              <a:t>Massama, 30 Gennaio 2025</a:t>
            </a:r>
            <a:endParaRPr/>
          </a:p>
        </p:txBody>
      </p:sp>
      <p:sp>
        <p:nvSpPr>
          <p:cNvPr id="92" name="Google Shape;92;p1"/>
          <p:cNvSpPr txBox="1">
            <a:spLocks noGrp="1"/>
          </p:cNvSpPr>
          <p:nvPr>
            <p:ph type="body" idx="3"/>
          </p:nvPr>
        </p:nvSpPr>
        <p:spPr>
          <a:xfrm>
            <a:off x="324465" y="4579701"/>
            <a:ext cx="10514400" cy="958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"/>
              <a:t>Moderatore: Michela Bazzoni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"/>
              <a:t>Rapporteur: Marta Debolini e Francesca Etzi </a:t>
            </a:r>
            <a:endParaRPr/>
          </a:p>
        </p:txBody>
      </p:sp>
      <p:sp>
        <p:nvSpPr>
          <p:cNvPr id="93" name="Google Shape;93;p1"/>
          <p:cNvSpPr/>
          <p:nvPr/>
        </p:nvSpPr>
        <p:spPr>
          <a:xfrm>
            <a:off x="0" y="6204155"/>
            <a:ext cx="2074606" cy="653845"/>
          </a:xfrm>
          <a:prstGeom prst="rect">
            <a:avLst/>
          </a:prstGeom>
          <a:solidFill>
            <a:srgbClr val="EE6E5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4" name="Google Shape;94;p1"/>
          <p:cNvPicPr preferRelativeResize="0"/>
          <p:nvPr/>
        </p:nvPicPr>
        <p:blipFill rotWithShape="1">
          <a:blip r:embed="rId3">
            <a:alphaModFix/>
          </a:blip>
          <a:srcRect l="66569"/>
          <a:stretch/>
        </p:blipFill>
        <p:spPr>
          <a:xfrm>
            <a:off x="6764594" y="5455168"/>
            <a:ext cx="3362631" cy="1767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465" y="6095999"/>
            <a:ext cx="2611875" cy="5825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510055" y="5977687"/>
            <a:ext cx="3152775" cy="81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214789" y="189093"/>
            <a:ext cx="1669561" cy="620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312849" y="83061"/>
            <a:ext cx="2607352" cy="8397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6"/>
          <p:cNvSpPr/>
          <p:nvPr/>
        </p:nvSpPr>
        <p:spPr>
          <a:xfrm>
            <a:off x="389100" y="1624037"/>
            <a:ext cx="11413800" cy="4231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Rischio scelto dal tavolo</a:t>
            </a:r>
            <a:r>
              <a:rPr lang="en" sz="23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2200" i="0" u="none" strike="noStrike" cap="none" dirty="0">
                <a:solidFill>
                  <a:srgbClr val="000000"/>
                </a:solidFill>
                <a:highlight>
                  <a:srgbClr val="FCE5CD"/>
                </a:highlight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en" sz="2200" dirty="0">
                <a:highlight>
                  <a:srgbClr val="FCE5CD"/>
                </a:highlight>
                <a:latin typeface="Calibri"/>
                <a:ea typeface="Calibri"/>
                <a:cs typeface="Calibri"/>
                <a:sym typeface="Calibri"/>
              </a:rPr>
              <a:t>venti Estremi</a:t>
            </a:r>
            <a:r>
              <a:rPr lang="en" sz="2200" i="0" u="none" strike="noStrike" cap="none" dirty="0">
                <a:solidFill>
                  <a:srgbClr val="000000"/>
                </a:solidFill>
                <a:highlight>
                  <a:srgbClr val="FCE5CD"/>
                </a:highlight>
                <a:latin typeface="Calibri"/>
                <a:ea typeface="Calibri"/>
                <a:cs typeface="Calibri"/>
                <a:sym typeface="Calibri"/>
              </a:rPr>
              <a:t> - Piogge Inte</a:t>
            </a:r>
            <a:r>
              <a:rPr lang="en" sz="2200" dirty="0">
                <a:highlight>
                  <a:srgbClr val="FCE5CD"/>
                </a:highlight>
                <a:latin typeface="Calibri"/>
                <a:ea typeface="Calibri"/>
                <a:cs typeface="Calibri"/>
                <a:sym typeface="Calibri"/>
              </a:rPr>
              <a:t>nse</a:t>
            </a:r>
            <a:endParaRPr sz="2200" i="0" u="none" strike="noStrike" cap="none" dirty="0">
              <a:solidFill>
                <a:srgbClr val="000000"/>
              </a:solidFill>
              <a:highlight>
                <a:srgbClr val="FCE5CD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46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None/>
            </a:pPr>
            <a:endParaRPr sz="20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46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None/>
            </a:pPr>
            <a:endParaRPr sz="20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Altri rischi discussi: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▪"/>
            </a:pP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Perdita di habitat e biodiversità</a:t>
            </a: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▪"/>
            </a:pP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Eccessivo carico antropico sulle aree costiere</a:t>
            </a: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▪"/>
            </a:pPr>
            <a:r>
              <a:rPr lang="it-IT" sz="2000" dirty="0"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rosione costiera/perdita di spiagge a causa dell’innalzamento del livello del mare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▪"/>
            </a:pP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Aumento delle temperature dell’acqua e migrazione/estinzione di specie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▪"/>
            </a:pP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Altri eventi estremi: siccità e smottamenti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▪"/>
            </a:pP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Impatti su infrastrutture, turismo e pesca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▪"/>
            </a:pP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Ricadute sulla sfera sociale e il benessere delle comunità locali, in particolare ondate di calore</a:t>
            </a: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▪"/>
            </a:pP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Aumento delle temperature, con effetti apparentemente benefici sull’allungamento della stagione estiva, ma poi problema relativo all’eccessivo carico antropico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46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None/>
            </a:pPr>
            <a:endParaRPr sz="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36"/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"/>
              <a:t>Rischio climatico individuato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4086BF29-A8A2-6F07-2E28-B088C25B3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9576" y="1207620"/>
            <a:ext cx="9546336" cy="4374481"/>
          </a:xfrm>
        </p:spPr>
        <p:txBody>
          <a:bodyPr/>
          <a:lstStyle/>
          <a:p>
            <a:r>
              <a:rPr lang="it-IT" sz="2000" dirty="0"/>
              <a:t>Infrastrutture: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Strade costiere, ad esempio strada di Capoterra o Alghero-Fertilia, ma anche strade di accesso ad abitazioni private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Infrastrutture per l’acquacoltura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Fiumi e canali costieri, sempre di più tombati o che ricevono eccessivo carico a causa delle piogge intense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Abitazioni o altre strutture turistiche lungo la costa, alcune costruite in aree in cui oggi non sarebbe permesso, ma presenti e autorizzate in periodi in cui non c’erano limitazioni, che oggi però creano problemi per la conservazione/sicurezza.</a:t>
            </a:r>
            <a:endParaRPr lang="it-IT" sz="100" dirty="0">
              <a:solidFill>
                <a:schemeClr val="tx1"/>
              </a:solidFill>
            </a:endParaRPr>
          </a:p>
          <a:p>
            <a:r>
              <a:rPr lang="it-IT" sz="2000" dirty="0">
                <a:solidFill>
                  <a:schemeClr val="tx1"/>
                </a:solidFill>
              </a:rPr>
              <a:t>Ecosistemi</a:t>
            </a:r>
            <a:r>
              <a:rPr lang="it-IT" sz="2000" dirty="0"/>
              <a:t>: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Lagune costiere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Aree marine protette</a:t>
            </a:r>
          </a:p>
          <a:p>
            <a:r>
              <a:rPr lang="it-IT" sz="2000" dirty="0">
                <a:solidFill>
                  <a:schemeClr val="tx1"/>
                </a:solidFill>
              </a:rPr>
              <a:t>Settori economici</a:t>
            </a:r>
            <a:r>
              <a:rPr lang="it-IT" sz="2000" dirty="0"/>
              <a:t>: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Turismo -&gt; da una parte aumento della lunghezza della stagione, ma problematiche legate a eccessivo carico antropico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Pesca -&gt; sia per morie di pesci, ma anche per alcune specie autoctone che si perdono e altre invasive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Turismo dei grandi yatch, con danni -&gt; non sempre le barche si fermano in punti segnalati -&gt; si può fare un piano con delle zone riservate? Campo boe, e solo lì si possono fermare le barche, mentre nelle altre aree no</a:t>
            </a:r>
          </a:p>
          <a:p>
            <a:pPr lvl="1"/>
            <a:endParaRPr lang="it-IT" sz="1600" dirty="0">
              <a:solidFill>
                <a:schemeClr val="tx1"/>
              </a:solidFill>
            </a:endParaRPr>
          </a:p>
          <a:p>
            <a:pPr marL="520700" lvl="1" indent="0">
              <a:buNone/>
            </a:pPr>
            <a:endParaRPr lang="it-IT" sz="1600" dirty="0">
              <a:solidFill>
                <a:schemeClr val="tx1"/>
              </a:solidFill>
            </a:endParaRPr>
          </a:p>
          <a:p>
            <a:pPr lvl="1"/>
            <a:endParaRPr lang="it-IT" dirty="0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70E159A7-D05B-14C5-6DAB-CD4B3BBBD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KCS interessati dagli impatti</a:t>
            </a:r>
          </a:p>
        </p:txBody>
      </p:sp>
    </p:spTree>
    <p:extLst>
      <p:ext uri="{BB962C8B-B14F-4D97-AF65-F5344CB8AC3E}">
        <p14:creationId xmlns:p14="http://schemas.microsoft.com/office/powerpoint/2010/main" val="1113959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F40D5-C3E4-C46D-7ED0-F690A843E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3803BB0C-EED8-AEDD-F2D4-0F6600402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0744" y="1207620"/>
            <a:ext cx="9390888" cy="4374481"/>
          </a:xfrm>
        </p:spPr>
        <p:txBody>
          <a:bodyPr/>
          <a:lstStyle/>
          <a:p>
            <a:r>
              <a:rPr lang="it-IT" sz="2000" dirty="0">
                <a:solidFill>
                  <a:schemeClr val="tx1"/>
                </a:solidFill>
              </a:rPr>
              <a:t>Risorse idriche</a:t>
            </a:r>
            <a:r>
              <a:rPr lang="it-IT" sz="2000" dirty="0"/>
              <a:t>: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Aumento della salinità delle lagune, o in altri casi perdita di salinità delle lagune nell’area di Capoterra dove si sono insabbiate le bocche a terra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Eventi pluviometrici a monte che si riversano sulle coste (2008 a Capoterra c’è stato quel problema, hanno dovuto liberare una diga e l’acqua si è riversata a valle). 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Riduzione sedimenti che dovrebbero arrivare alla spiaggia. C’è erosione e manca anche apporto di sedimenti</a:t>
            </a:r>
          </a:p>
          <a:p>
            <a:r>
              <a:rPr lang="it-IT" sz="100" dirty="0">
                <a:solidFill>
                  <a:schemeClr val="tx1"/>
                </a:solidFill>
              </a:rPr>
              <a:t>-</a:t>
            </a:r>
            <a:r>
              <a:rPr lang="it-IT" sz="2000" dirty="0">
                <a:solidFill>
                  <a:schemeClr val="tx1"/>
                </a:solidFill>
              </a:rPr>
              <a:t>Salute e benessere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All’aumentare della temperature c’è batterio del muggine che viene attivato e provoca danni alla salute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Ondate di calore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Pescato ridotto</a:t>
            </a:r>
          </a:p>
          <a:p>
            <a:pPr lvl="1"/>
            <a:r>
              <a:rPr lang="it-IT" sz="1600" dirty="0">
                <a:solidFill>
                  <a:schemeClr val="tx1"/>
                </a:solidFill>
              </a:rPr>
              <a:t>Godibilità delle città con diminuzione aree cementate e aumento aree verdi per riduzione temperature</a:t>
            </a:r>
          </a:p>
          <a:p>
            <a:pPr lvl="1"/>
            <a:endParaRPr lang="it-IT" sz="1600" dirty="0">
              <a:solidFill>
                <a:schemeClr val="tx1"/>
              </a:solidFill>
            </a:endParaRPr>
          </a:p>
          <a:p>
            <a:pPr lvl="1"/>
            <a:endParaRPr lang="it-IT" sz="1600" dirty="0">
              <a:solidFill>
                <a:schemeClr val="tx1"/>
              </a:solidFill>
            </a:endParaRPr>
          </a:p>
          <a:p>
            <a:pPr marL="520700" lvl="1" indent="0">
              <a:buNone/>
            </a:pPr>
            <a:endParaRPr lang="it-IT" sz="1600" dirty="0">
              <a:solidFill>
                <a:schemeClr val="tx1"/>
              </a:solidFill>
            </a:endParaRPr>
          </a:p>
          <a:p>
            <a:pPr lvl="1"/>
            <a:endParaRPr lang="it-IT" dirty="0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72089FFF-A8F1-BF1D-F716-84A416DE7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KCS interessati dagli impatti</a:t>
            </a:r>
          </a:p>
        </p:txBody>
      </p:sp>
    </p:spTree>
    <p:extLst>
      <p:ext uri="{BB962C8B-B14F-4D97-AF65-F5344CB8AC3E}">
        <p14:creationId xmlns:p14="http://schemas.microsoft.com/office/powerpoint/2010/main" val="2828463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1"/>
          <p:cNvSpPr/>
          <p:nvPr/>
        </p:nvSpPr>
        <p:spPr>
          <a:xfrm>
            <a:off x="423850" y="1778525"/>
            <a:ext cx="11504100" cy="45242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Principale NbS discussa:</a:t>
            </a:r>
            <a:r>
              <a:rPr lang="en" sz="23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3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dirty="0">
                <a:highlight>
                  <a:srgbClr val="FCE5CD"/>
                </a:highlight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n" sz="2300" i="0" u="none" strike="noStrike" cap="none" dirty="0">
                <a:solidFill>
                  <a:srgbClr val="000000"/>
                </a:solidFill>
                <a:highlight>
                  <a:srgbClr val="FCE5CD"/>
                </a:highlight>
                <a:latin typeface="Calibri"/>
                <a:ea typeface="Calibri"/>
                <a:cs typeface="Calibri"/>
                <a:sym typeface="Calibri"/>
              </a:rPr>
              <a:t>estione e conservazione della Posidonia Oceanica e ripristino di habitat costieri</a:t>
            </a:r>
            <a:r>
              <a:rPr lang="en" sz="2200" i="0" u="none" strike="noStrike" cap="none" dirty="0">
                <a:solidFill>
                  <a:srgbClr val="000000"/>
                </a:solidFill>
                <a:highlight>
                  <a:srgbClr val="FCE5CD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 sz="2200" dirty="0">
              <a:highlight>
                <a:srgbClr val="FCE5CD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46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None/>
            </a:pPr>
            <a:endParaRPr sz="20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Altre </a:t>
            </a: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soluzioni proposte e</a:t>
            </a:r>
            <a:r>
              <a:rPr lang="en" sz="20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temi connessi: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▪"/>
            </a:pP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Ripristino zone erose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▪"/>
            </a:pP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Preservazione delle zone non ancora erose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▪"/>
            </a:pP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Riduzione del carico antropico sui litorali costieri con spiagge a numero chiuso e con una promozione della fruizione sostenibile sia a terra che a mare (campi boe e interdizione di alcune zone a grandi yatch)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▪"/>
            </a:pP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Pianificazione dello spazio marittimo per ridurre i conflitti d’uso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▪"/>
            </a:pPr>
            <a:r>
              <a:rPr lang="en" sz="2000" dirty="0">
                <a:latin typeface="Calibri"/>
                <a:ea typeface="Calibri"/>
                <a:cs typeface="Calibri"/>
                <a:sym typeface="Calibri"/>
              </a:rPr>
              <a:t>Aumento delle infrastrutture verdi e migliore gestione dei corsi d’acqua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285750" marR="0" lvl="0" indent="-146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41"/>
          <p:cNvSpPr txBox="1">
            <a:spLocks noGrp="1"/>
          </p:cNvSpPr>
          <p:nvPr>
            <p:ph type="title"/>
          </p:nvPr>
        </p:nvSpPr>
        <p:spPr>
          <a:xfrm>
            <a:off x="1468311" y="155545"/>
            <a:ext cx="10099200" cy="99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NBS - Soluzioni Basate sulla Natura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4"/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"/>
              <a:t>Visione condivisa e criticità</a:t>
            </a:r>
            <a:endParaRPr/>
          </a:p>
        </p:txBody>
      </p:sp>
      <p:sp>
        <p:nvSpPr>
          <p:cNvPr id="116" name="Google Shape;116;p44"/>
          <p:cNvSpPr/>
          <p:nvPr/>
        </p:nvSpPr>
        <p:spPr>
          <a:xfrm>
            <a:off x="389100" y="1248759"/>
            <a:ext cx="11413800" cy="5016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▪"/>
            </a:pP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Necessità di investire su un nuovo modello di comunicazione</a:t>
            </a: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 sensibilizzazione tra chi opera, amministra e usufruisce del settore </a:t>
            </a: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turis</a:t>
            </a: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tico</a:t>
            </a: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che si focalizz</a:t>
            </a: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su una </a:t>
            </a: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visione</a:t>
            </a:r>
            <a:r>
              <a:rPr lang="en" sz="2000" strike="sngStrik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della spiaggia come ecosiste</a:t>
            </a: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 del quale preservare la</a:t>
            </a: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biodiversità e </a:t>
            </a: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sul quale diminuire la</a:t>
            </a: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pressione antropica;</a:t>
            </a:r>
            <a:endParaRPr sz="20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▪"/>
            </a:pP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Necessità</a:t>
            </a: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</a:t>
            </a: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rafforzare la</a:t>
            </a: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governance regionale</a:t>
            </a: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modo tale da mettere in rete tutti i comuni</a:t>
            </a: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costieri, con l’obiettivo di favorire la condivisione di conoscenze</a:t>
            </a: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risorse rispetto alle specifiche sfide legate all’amministrazione </a:t>
            </a: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alla gestione sostenibile e resiliente;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▪"/>
            </a:pP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Necessità di investire in modelli di fruizione del turismo (immagine/pubblicità) più sostenibili a medio e lungo termine con ricadute positive sul modello sociale e comportamentale; -&gt; acquisizione di consapevolezza anche per </a:t>
            </a:r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turisti che arrivano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▪"/>
            </a:pP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Introduzione e miglioramento della formazione e della progettazione multidisciplinare;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▪"/>
            </a:pP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Rendere capaci </a:t>
            </a: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gli enti locali</a:t>
            </a: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anche i più piccoli, </a:t>
            </a: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 </a:t>
            </a: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accedere e gestire </a:t>
            </a:r>
            <a:r>
              <a:rPr lang="en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risorse a disposizione per gli interventi ambientali attraverso nuove figure </a:t>
            </a:r>
            <a:r>
              <a:rPr lang="en" sz="2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professionali specializzate -&gt; spesso le risorse economiche da parte degli enti preposti ci sono, ma mancano le capacità di utilizzarle, manca la progettazione integrata di interventi;</a:t>
            </a:r>
            <a:endParaRPr lang="en" sz="20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▪"/>
            </a:pPr>
            <a:r>
              <a:rPr lang="en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Necessità di una governance integrata a livello regionale delle coste, al momento sono diversi servizi frazionati</a:t>
            </a:r>
            <a:endParaRPr sz="20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747</Words>
  <Application>Microsoft Office PowerPoint</Application>
  <PresentationFormat>Widescreen</PresentationFormat>
  <Paragraphs>65</Paragraphs>
  <Slides>6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Noto Sans Symbols</vt:lpstr>
      <vt:lpstr>Office Theme</vt:lpstr>
      <vt:lpstr>1_Office Theme</vt:lpstr>
      <vt:lpstr>Report Tavolo Blu</vt:lpstr>
      <vt:lpstr>Rischio climatico individuato</vt:lpstr>
      <vt:lpstr>KCS interessati dagli impatti</vt:lpstr>
      <vt:lpstr>KCS interessati dagli impatti</vt:lpstr>
      <vt:lpstr> NBS - Soluzioni Basate sulla Natura</vt:lpstr>
      <vt:lpstr>Visione condivisa e criticità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Marta Debolini</cp:lastModifiedBy>
  <cp:revision>2</cp:revision>
  <dcterms:created xsi:type="dcterms:W3CDTF">2024-01-03T15:06:47Z</dcterms:created>
  <dcterms:modified xsi:type="dcterms:W3CDTF">2025-02-04T20:23:48Z</dcterms:modified>
</cp:coreProperties>
</file>