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3" r:id="rId2"/>
  </p:sldMasterIdLst>
  <p:notesMasterIdLst>
    <p:notesMasterId r:id="rId7"/>
  </p:notesMasterIdLst>
  <p:sldIdLst>
    <p:sldId id="256" r:id="rId3"/>
    <p:sldId id="261" r:id="rId4"/>
    <p:sldId id="260" r:id="rId5"/>
    <p:sldId id="262" r:id="rId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iCsQ0yWWxc8dqkly/qV/79RMXw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0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7231EE02-FBCC-2FF8-F787-3BCCFB58D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24D32942-1AD9-83D1-90CD-1C73E4ED20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4CDDDA8C-C8EC-C01C-2217-BC4EE4B645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79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97C7703F-21B2-9C70-CF3B-CAFA90FF6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CC87EA75-124E-9980-072A-D104C8F075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0D6EAEF8-F07A-31D6-2F01-C616E96E28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259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 slide">
    <p:bg>
      <p:bgPr>
        <a:solidFill>
          <a:srgbClr val="F4DD5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5"/>
          <p:cNvSpPr/>
          <p:nvPr/>
        </p:nvSpPr>
        <p:spPr>
          <a:xfrm flipH="1">
            <a:off x="-1" y="5864990"/>
            <a:ext cx="9571319" cy="998064"/>
          </a:xfrm>
          <a:custGeom>
            <a:avLst/>
            <a:gdLst/>
            <a:ahLst/>
            <a:cxnLst/>
            <a:rect l="l" t="t" r="r" b="b"/>
            <a:pathLst>
              <a:path w="10337462" h="998064" extrusionOk="0">
                <a:moveTo>
                  <a:pt x="0" y="993604"/>
                </a:moveTo>
                <a:lnTo>
                  <a:pt x="525192" y="0"/>
                </a:lnTo>
                <a:lnTo>
                  <a:pt x="10337088" y="10846"/>
                </a:lnTo>
                <a:cubicBezTo>
                  <a:pt x="10338690" y="338432"/>
                  <a:pt x="10334532" y="670478"/>
                  <a:pt x="10336134" y="998064"/>
                </a:cubicBezTo>
                <a:lnTo>
                  <a:pt x="0" y="993604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5"/>
          <p:cNvSpPr/>
          <p:nvPr/>
        </p:nvSpPr>
        <p:spPr>
          <a:xfrm>
            <a:off x="6082641" y="-3424"/>
            <a:ext cx="6122806" cy="6867479"/>
          </a:xfrm>
          <a:custGeom>
            <a:avLst/>
            <a:gdLst/>
            <a:ahLst/>
            <a:cxnLst/>
            <a:rect l="l" t="t" r="r" b="b"/>
            <a:pathLst>
              <a:path w="180532" h="207900" extrusionOk="0">
                <a:moveTo>
                  <a:pt x="0" y="117"/>
                </a:moveTo>
                <a:lnTo>
                  <a:pt x="101450" y="207866"/>
                </a:lnTo>
                <a:lnTo>
                  <a:pt x="180532" y="207900"/>
                </a:lnTo>
                <a:lnTo>
                  <a:pt x="180286" y="0"/>
                </a:lnTo>
                <a:lnTo>
                  <a:pt x="0" y="11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9" name="Google Shape;9;p15"/>
          <p:cNvSpPr/>
          <p:nvPr/>
        </p:nvSpPr>
        <p:spPr>
          <a:xfrm flipH="1">
            <a:off x="1371299" y="5447683"/>
            <a:ext cx="10821546" cy="460393"/>
          </a:xfrm>
          <a:custGeom>
            <a:avLst/>
            <a:gdLst/>
            <a:ahLst/>
            <a:cxnLst/>
            <a:rect l="l" t="t" r="r" b="b"/>
            <a:pathLst>
              <a:path w="10821546" h="526760" extrusionOk="0">
                <a:moveTo>
                  <a:pt x="0" y="526760"/>
                </a:moveTo>
                <a:cubicBezTo>
                  <a:pt x="186" y="351173"/>
                  <a:pt x="371" y="175587"/>
                  <a:pt x="557" y="0"/>
                </a:cubicBezTo>
                <a:lnTo>
                  <a:pt x="10821546" y="9939"/>
                </a:lnTo>
                <a:lnTo>
                  <a:pt x="10612491" y="493397"/>
                </a:lnTo>
                <a:lnTo>
                  <a:pt x="0" y="52676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1371299" y="1851391"/>
            <a:ext cx="10513492" cy="2287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1371299" y="4210138"/>
            <a:ext cx="10513491" cy="62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000" b="0" i="0" u="none" strike="noStrike" cap="none">
                <a:solidFill>
                  <a:srgbClr val="2EB4A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body" idx="2"/>
          </p:nvPr>
        </p:nvSpPr>
        <p:spPr>
          <a:xfrm>
            <a:off x="9701834" y="274508"/>
            <a:ext cx="2183381" cy="60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body" idx="3"/>
          </p:nvPr>
        </p:nvSpPr>
        <p:spPr>
          <a:xfrm>
            <a:off x="1370454" y="4905326"/>
            <a:ext cx="10514336" cy="55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/>
          <p:nvPr/>
        </p:nvSpPr>
        <p:spPr>
          <a:xfrm>
            <a:off x="178113" y="191528"/>
            <a:ext cx="1743150" cy="174315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2948" y="329650"/>
            <a:ext cx="1458642" cy="1459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de slide6">
  <p:cSld name="Inside slide6">
    <p:bg>
      <p:bgPr>
        <a:solidFill>
          <a:schemeClr val="lt1">
            <a:alpha val="41176"/>
          </a:schemeClr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body" idx="1"/>
          </p:nvPr>
        </p:nvSpPr>
        <p:spPr>
          <a:xfrm>
            <a:off x="1607645" y="1748733"/>
            <a:ext cx="10099215" cy="4374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4" name="Google Shape;5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1"/>
          <p:cNvSpPr/>
          <p:nvPr/>
        </p:nvSpPr>
        <p:spPr>
          <a:xfrm flipH="1">
            <a:off x="-2123" y="-8729"/>
            <a:ext cx="1403423" cy="965799"/>
          </a:xfrm>
          <a:custGeom>
            <a:avLst/>
            <a:gdLst/>
            <a:ahLst/>
            <a:cxnLst/>
            <a:rect l="l" t="t" r="r" b="b"/>
            <a:pathLst>
              <a:path w="1403423" h="965799" extrusionOk="0">
                <a:moveTo>
                  <a:pt x="0" y="965799"/>
                </a:moveTo>
                <a:lnTo>
                  <a:pt x="491180" y="0"/>
                </a:lnTo>
                <a:lnTo>
                  <a:pt x="1402581" y="3643"/>
                </a:lnTo>
                <a:cubicBezTo>
                  <a:pt x="1405219" y="325576"/>
                  <a:pt x="1400572" y="643866"/>
                  <a:pt x="1403210" y="965799"/>
                </a:cubicBezTo>
                <a:lnTo>
                  <a:pt x="0" y="96579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1"/>
          <p:cNvSpPr/>
          <p:nvPr/>
        </p:nvSpPr>
        <p:spPr>
          <a:xfrm flipH="1">
            <a:off x="900332" y="-8942"/>
            <a:ext cx="672985" cy="966013"/>
          </a:xfrm>
          <a:custGeom>
            <a:avLst/>
            <a:gdLst/>
            <a:ahLst/>
            <a:cxnLst/>
            <a:rect l="l" t="t" r="r" b="b"/>
            <a:pathLst>
              <a:path w="672985" h="966013" extrusionOk="0">
                <a:moveTo>
                  <a:pt x="0" y="966013"/>
                </a:moveTo>
                <a:lnTo>
                  <a:pt x="500247" y="0"/>
                </a:lnTo>
                <a:lnTo>
                  <a:pt x="672985" y="0"/>
                </a:lnTo>
                <a:lnTo>
                  <a:pt x="172738" y="966013"/>
                </a:lnTo>
                <a:lnTo>
                  <a:pt x="0" y="966013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1"/>
          <p:cNvSpPr/>
          <p:nvPr/>
        </p:nvSpPr>
        <p:spPr>
          <a:xfrm flipH="1">
            <a:off x="1170459" y="179791"/>
            <a:ext cx="10007600" cy="998800"/>
          </a:xfrm>
          <a:prstGeom prst="parallelogram">
            <a:avLst>
              <a:gd name="adj" fmla="val 51542"/>
            </a:avLst>
          </a:prstGeom>
          <a:solidFill>
            <a:srgbClr val="F4DD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1"/>
          <p:cNvSpPr/>
          <p:nvPr/>
        </p:nvSpPr>
        <p:spPr>
          <a:xfrm flipH="1">
            <a:off x="10652214" y="176525"/>
            <a:ext cx="1542234" cy="1002065"/>
          </a:xfrm>
          <a:custGeom>
            <a:avLst/>
            <a:gdLst/>
            <a:ahLst/>
            <a:cxnLst/>
            <a:rect l="l" t="t" r="r" b="b"/>
            <a:pathLst>
              <a:path w="1542234" h="1002065" extrusionOk="0">
                <a:moveTo>
                  <a:pt x="0" y="1002065"/>
                </a:moveTo>
                <a:cubicBezTo>
                  <a:pt x="694" y="668043"/>
                  <a:pt x="1389" y="334022"/>
                  <a:pt x="2083" y="0"/>
                </a:cubicBezTo>
                <a:lnTo>
                  <a:pt x="1542234" y="3265"/>
                </a:lnTo>
                <a:lnTo>
                  <a:pt x="1027433" y="1002065"/>
                </a:lnTo>
                <a:lnTo>
                  <a:pt x="0" y="1002065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EE6E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21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1"/>
          <p:cNvSpPr/>
          <p:nvPr/>
        </p:nvSpPr>
        <p:spPr>
          <a:xfrm flipH="1">
            <a:off x="2173778" y="6548485"/>
            <a:ext cx="10023137" cy="310039"/>
          </a:xfrm>
          <a:custGeom>
            <a:avLst/>
            <a:gdLst/>
            <a:ahLst/>
            <a:cxnLst/>
            <a:rect l="l" t="t" r="r" b="b"/>
            <a:pathLst>
              <a:path w="10023137" h="310039" extrusionOk="0">
                <a:moveTo>
                  <a:pt x="0" y="310039"/>
                </a:moveTo>
                <a:cubicBezTo>
                  <a:pt x="7598" y="161450"/>
                  <a:pt x="-783" y="407266"/>
                  <a:pt x="1958" y="183747"/>
                </a:cubicBezTo>
                <a:cubicBezTo>
                  <a:pt x="1215" y="149131"/>
                  <a:pt x="6271" y="34616"/>
                  <a:pt x="5528" y="0"/>
                </a:cubicBezTo>
                <a:lnTo>
                  <a:pt x="10023137" y="5919"/>
                </a:lnTo>
                <a:lnTo>
                  <a:pt x="9866449" y="309919"/>
                </a:lnTo>
                <a:lnTo>
                  <a:pt x="0" y="31003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1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Grant</a:t>
            </a: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Agreement No. 101112972</a:t>
            </a:r>
            <a:endParaRPr sz="13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Inside slide3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7"/>
          <p:cNvSpPr/>
          <p:nvPr/>
        </p:nvSpPr>
        <p:spPr>
          <a:xfrm>
            <a:off x="-4469" y="-8567"/>
            <a:ext cx="4336937" cy="6884067"/>
          </a:xfrm>
          <a:custGeom>
            <a:avLst/>
            <a:gdLst/>
            <a:ahLst/>
            <a:cxnLst/>
            <a:rect l="l" t="t" r="r" b="b"/>
            <a:pathLst>
              <a:path w="132254" h="206522" extrusionOk="0">
                <a:moveTo>
                  <a:pt x="132254" y="206522"/>
                </a:moveTo>
                <a:lnTo>
                  <a:pt x="24812" y="0"/>
                </a:lnTo>
                <a:lnTo>
                  <a:pt x="0" y="78"/>
                </a:lnTo>
                <a:cubicBezTo>
                  <a:pt x="106" y="68757"/>
                  <a:pt x="-40" y="137435"/>
                  <a:pt x="66" y="206114"/>
                </a:cubicBezTo>
                <a:lnTo>
                  <a:pt x="132254" y="206522"/>
                </a:lnTo>
                <a:close/>
              </a:path>
            </a:pathLst>
          </a:custGeom>
          <a:solidFill>
            <a:srgbClr val="2EB4A3">
              <a:alpha val="12156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7"/>
          <p:cNvSpPr/>
          <p:nvPr/>
        </p:nvSpPr>
        <p:spPr>
          <a:xfrm flipH="1">
            <a:off x="793200" y="0"/>
            <a:ext cx="691200" cy="998800"/>
          </a:xfrm>
          <a:prstGeom prst="parallelogram">
            <a:avLst>
              <a:gd name="adj" fmla="val 75009"/>
            </a:avLst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793200" cy="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68" name="Google Shape;6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7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7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body" idx="1"/>
          </p:nvPr>
        </p:nvSpPr>
        <p:spPr>
          <a:xfrm>
            <a:off x="6812411" y="1748733"/>
            <a:ext cx="4909200" cy="381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7"/>
          <p:cNvSpPr>
            <a:spLocks noGrp="1"/>
          </p:cNvSpPr>
          <p:nvPr>
            <p:ph type="pic" idx="2"/>
          </p:nvPr>
        </p:nvSpPr>
        <p:spPr>
          <a:xfrm>
            <a:off x="1571176" y="1748733"/>
            <a:ext cx="4941919" cy="3813867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7"/>
          <p:cNvSpPr/>
          <p:nvPr/>
        </p:nvSpPr>
        <p:spPr>
          <a:xfrm flipH="1">
            <a:off x="1647376" y="5875067"/>
            <a:ext cx="9931400" cy="998800"/>
          </a:xfrm>
          <a:custGeom>
            <a:avLst/>
            <a:gdLst/>
            <a:ahLst/>
            <a:cxnLst/>
            <a:rect l="l" t="t" r="r" b="b"/>
            <a:pathLst>
              <a:path w="9931400" h="998800" extrusionOk="0">
                <a:moveTo>
                  <a:pt x="0" y="998800"/>
                </a:moveTo>
                <a:lnTo>
                  <a:pt x="514801" y="0"/>
                </a:lnTo>
                <a:lnTo>
                  <a:pt x="9931400" y="0"/>
                </a:lnTo>
                <a:lnTo>
                  <a:pt x="9492799" y="998800"/>
                </a:lnTo>
                <a:lnTo>
                  <a:pt x="0" y="998800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7"/>
          <p:cNvSpPr/>
          <p:nvPr/>
        </p:nvSpPr>
        <p:spPr>
          <a:xfrm flipH="1">
            <a:off x="9083805" y="5873887"/>
            <a:ext cx="3113948" cy="999979"/>
          </a:xfrm>
          <a:custGeom>
            <a:avLst/>
            <a:gdLst/>
            <a:ahLst/>
            <a:cxnLst/>
            <a:rect l="l" t="t" r="r" b="b"/>
            <a:pathLst>
              <a:path w="3113948" h="999979" extrusionOk="0">
                <a:moveTo>
                  <a:pt x="0" y="995241"/>
                </a:moveTo>
                <a:cubicBezTo>
                  <a:pt x="19" y="662308"/>
                  <a:pt x="4775" y="332933"/>
                  <a:pt x="4794" y="0"/>
                </a:cubicBezTo>
                <a:lnTo>
                  <a:pt x="3113948" y="1179"/>
                </a:lnTo>
                <a:lnTo>
                  <a:pt x="2611931" y="999979"/>
                </a:lnTo>
                <a:lnTo>
                  <a:pt x="0" y="995241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7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o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5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5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grpSp>
        <p:nvGrpSpPr>
          <p:cNvPr id="81" name="Google Shape;81;p52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82" name="Google Shape;82;p5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5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5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5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5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5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testazione sezione" type="secHead">
  <p:cSld name="SECTION_HEADER"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4"/>
          <p:cNvSpPr/>
          <p:nvPr/>
        </p:nvSpPr>
        <p:spPr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4"/>
          <p:cNvSpPr/>
          <p:nvPr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54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4"/>
          <p:cNvSpPr/>
          <p:nvPr/>
        </p:nvSpPr>
        <p:spPr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4"/>
          <p:cNvSpPr/>
          <p:nvPr/>
        </p:nvSpPr>
        <p:spPr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4"/>
          <p:cNvSpPr/>
          <p:nvPr/>
        </p:nvSpPr>
        <p:spPr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4"/>
          <p:cNvSpPr txBox="1"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54"/>
          <p:cNvSpPr/>
          <p:nvPr/>
        </p:nvSpPr>
        <p:spPr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4"/>
          <p:cNvSpPr/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>
            <a:solidFill>
              <a:srgbClr val="909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5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5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02" name="Google Shape;102;p54"/>
          <p:cNvCxnSpPr/>
          <p:nvPr/>
        </p:nvCxnSpPr>
        <p:spPr>
          <a:xfrm>
            <a:off x="203200" y="2438400"/>
            <a:ext cx="11777472" cy="0"/>
          </a:xfrm>
          <a:prstGeom prst="straightConnector1">
            <a:avLst/>
          </a:prstGeom>
          <a:noFill/>
          <a:ln w="11425" cap="flat" cmpd="sng">
            <a:solidFill>
              <a:srgbClr val="90909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3" name="Google Shape;103;p54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54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909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54"/>
          <p:cNvSpPr txBox="1">
            <a:spLocks noGrp="1"/>
          </p:cNvSpPr>
          <p:nvPr>
            <p:ph type="sldNum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106" name="Google Shape;106;p54"/>
          <p:cNvSpPr txBox="1"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sz="4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5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5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Google Shape;111;p5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5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6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56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5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5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5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1370850" y="1766756"/>
            <a:ext cx="10513500" cy="20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" sz="4800"/>
              <a:t>SRACC: rischio climatico e vulnerabilità</a:t>
            </a:r>
            <a:endParaRPr sz="4800"/>
          </a:p>
        </p:txBody>
      </p:sp>
      <p:sp>
        <p:nvSpPr>
          <p:cNvPr id="124" name="Google Shape;124;p1"/>
          <p:cNvSpPr txBox="1">
            <a:spLocks noGrp="1"/>
          </p:cNvSpPr>
          <p:nvPr>
            <p:ph type="subTitle" idx="1"/>
          </p:nvPr>
        </p:nvSpPr>
        <p:spPr>
          <a:xfrm>
            <a:off x="307200" y="2772956"/>
            <a:ext cx="11383289" cy="1402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/>
              <a:t>IL FUTURO DELLE SPIAGGE E DEGLI ECOSISTEMI COSTIERI IN SARDEGNA: QUALI AZIONI PER AFFRONTARE LE SFIDE CLIMATICHE?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sz="2400">
                <a:solidFill>
                  <a:schemeClr val="dk1"/>
                </a:solidFill>
              </a:rPr>
              <a:t>Massama, 30 Gennaio 2025</a:t>
            </a:r>
            <a:endParaRPr/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3"/>
          </p:nvPr>
        </p:nvSpPr>
        <p:spPr>
          <a:xfrm>
            <a:off x="1370850" y="4798686"/>
            <a:ext cx="10514400" cy="5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"/>
              <a:t>Serena Marras – Università di Sassari, CMCC</a:t>
            </a:r>
            <a:endParaRPr/>
          </a:p>
        </p:txBody>
      </p:sp>
      <p:sp>
        <p:nvSpPr>
          <p:cNvPr id="126" name="Google Shape;126;p1"/>
          <p:cNvSpPr/>
          <p:nvPr/>
        </p:nvSpPr>
        <p:spPr>
          <a:xfrm>
            <a:off x="0" y="6204155"/>
            <a:ext cx="2074606" cy="653845"/>
          </a:xfrm>
          <a:prstGeom prst="rect">
            <a:avLst/>
          </a:prstGeom>
          <a:solidFill>
            <a:srgbClr val="EE6E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1"/>
          <p:cNvPicPr preferRelativeResize="0"/>
          <p:nvPr/>
        </p:nvPicPr>
        <p:blipFill rotWithShape="1">
          <a:blip r:embed="rId3">
            <a:alphaModFix/>
          </a:blip>
          <a:srcRect l="66569"/>
          <a:stretch/>
        </p:blipFill>
        <p:spPr>
          <a:xfrm>
            <a:off x="6764594" y="5455168"/>
            <a:ext cx="3362631" cy="1767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465" y="6095999"/>
            <a:ext cx="2611875" cy="582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10055" y="5977687"/>
            <a:ext cx="3152775" cy="81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214789" y="189093"/>
            <a:ext cx="1669561" cy="620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12849" y="83061"/>
            <a:ext cx="2607352" cy="83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9AE9BDF3-7426-3FF7-1188-AC0A126BC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30C8F32B-A0D1-15DE-24F4-5FAA8584B85B}"/>
              </a:ext>
            </a:extLst>
          </p:cNvPr>
          <p:cNvSpPr/>
          <p:nvPr/>
        </p:nvSpPr>
        <p:spPr>
          <a:xfrm>
            <a:off x="559961" y="1906247"/>
            <a:ext cx="11413790" cy="20620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4800" dirty="0">
                <a:highlight>
                  <a:srgbClr val="00FFFF"/>
                </a:highlight>
              </a:rPr>
              <a:t>Dissesto idrogeologico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4000" dirty="0" err="1"/>
              <a:t>Perdità</a:t>
            </a:r>
            <a:r>
              <a:rPr lang="it-IT" sz="4000" dirty="0"/>
              <a:t> biodiversità e perdita di habitat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4000" dirty="0"/>
              <a:t>Siccità incendi </a:t>
            </a:r>
            <a:endParaRPr sz="4000"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DF9F637F-3692-BCED-6266-5095E7B612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Rischio individuato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4041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/>
          <p:cNvSpPr/>
          <p:nvPr/>
        </p:nvSpPr>
        <p:spPr>
          <a:xfrm>
            <a:off x="220321" y="1478230"/>
            <a:ext cx="11413790" cy="437038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2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Misure di regolamentazione (gestione del territorio) mirate alla rimozione del disturbo e frammentazione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200" b="1" dirty="0">
                <a:latin typeface="Calibri"/>
                <a:cs typeface="Calibri"/>
                <a:sym typeface="Calibri"/>
              </a:rPr>
              <a:t>Interventi di piantumazioene e riforestazione sia a terra che a mare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200" b="1" dirty="0">
                <a:latin typeface="Calibri"/>
                <a:cs typeface="Calibri"/>
                <a:sym typeface="Calibri"/>
              </a:rPr>
              <a:t>Interventi di ingegneria naturalistica (rinaturalizzazione delle sponde fluviali e delle dune); spostamento infrastrutture (eliminare strade o parcheggi, chioschetti)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200" b="1" dirty="0">
                <a:latin typeface="Calibri"/>
                <a:cs typeface="Calibri"/>
                <a:sym typeface="Calibri"/>
              </a:rPr>
              <a:t>R</a:t>
            </a:r>
            <a:r>
              <a:rPr lang="en" sz="2200" b="1" dirty="0">
                <a:latin typeface="Calibri"/>
                <a:cs typeface="Calibri"/>
                <a:sym typeface="Calibri"/>
              </a:rPr>
              <a:t>icostruzione deli habitat con alcuni interventi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en" sz="2200" b="1" dirty="0">
                <a:latin typeface="Calibri"/>
                <a:cs typeface="Calibri"/>
                <a:sym typeface="Calibri"/>
              </a:rPr>
              <a:t>Recupero ambientale dell’habitat con gestione territorio riducendo la pressione antropica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en" sz="2200" b="1" dirty="0">
              <a:latin typeface="Calibri"/>
              <a:cs typeface="Calibri"/>
              <a:sym typeface="Calibri"/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dirty="0"/>
          </a:p>
        </p:txBody>
      </p:sp>
      <p:sp>
        <p:nvSpPr>
          <p:cNvPr id="184" name="Google Shape;184;p13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 err="1"/>
              <a:t>Nbs</a:t>
            </a:r>
            <a:r>
              <a:rPr lang="it-IT" dirty="0"/>
              <a:t>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DC308368-B788-EABC-7AB2-3002E15E7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0D3CC8A1-7C24-CDC7-5803-85645E66DE06}"/>
              </a:ext>
            </a:extLst>
          </p:cNvPr>
          <p:cNvSpPr/>
          <p:nvPr/>
        </p:nvSpPr>
        <p:spPr>
          <a:xfrm>
            <a:off x="307042" y="1797804"/>
            <a:ext cx="11413790" cy="326239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Problema di fondo è la mancanza di competenza, specializzazione, risorse umane nelle amministrazioni, </a:t>
            </a:r>
            <a:r>
              <a:rPr lang="it-IT" sz="2400" dirty="0" err="1"/>
              <a:t>complessitòà</a:t>
            </a:r>
            <a:r>
              <a:rPr lang="it-IT" sz="2400" dirty="0"/>
              <a:t> delle procedure e conseguente rallentamento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24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Non c’è un limite particolare alla disponibilità di risorse ma alla capacità di spenderli nella maniera appropriata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24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Conflitto competenze e livelli normativo con complicanze burocratiche 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CE26F7F6-BCFE-44A1-BB62-B99111E8D2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Visione condivisa / </a:t>
            </a:r>
            <a:r>
              <a:rPr lang="it-IT" dirty="0" err="1"/>
              <a:t>CRITICITà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326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Calibri</vt:lpstr>
      <vt:lpstr>Noto Sans Symbols</vt:lpstr>
      <vt:lpstr>Arial</vt:lpstr>
      <vt:lpstr>Office Theme</vt:lpstr>
      <vt:lpstr>1_Office Theme</vt:lpstr>
      <vt:lpstr>SRACC: rischio climatico e vulnerabilità</vt:lpstr>
      <vt:lpstr>Rischio individuato</vt:lpstr>
      <vt:lpstr>Nbs </vt:lpstr>
      <vt:lpstr>Visione condivisa / CRITICITà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Sala Riunioni  Oristano</cp:lastModifiedBy>
  <cp:revision>1</cp:revision>
  <dcterms:created xsi:type="dcterms:W3CDTF">2024-01-03T15:06:47Z</dcterms:created>
  <dcterms:modified xsi:type="dcterms:W3CDTF">2025-01-30T15:27:29Z</dcterms:modified>
</cp:coreProperties>
</file>