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53" r:id="rId2"/>
  </p:sldMasterIdLst>
  <p:notesMasterIdLst>
    <p:notesMasterId r:id="rId8"/>
  </p:notesMasterIdLst>
  <p:sldIdLst>
    <p:sldId id="256" r:id="rId3"/>
    <p:sldId id="263" r:id="rId4"/>
    <p:sldId id="268" r:id="rId5"/>
    <p:sldId id="269" r:id="rId6"/>
    <p:sldId id="27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7" roundtripDataSignature="AMtx7miCsQ0yWWxc8dqkly/qV/79RMXw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38" autoAdjust="0"/>
    <p:restoredTop sz="94155"/>
  </p:normalViewPr>
  <p:slideViewPr>
    <p:cSldViewPr snapToGrid="0">
      <p:cViewPr varScale="1">
        <p:scale>
          <a:sx n="116" d="100"/>
          <a:sy n="116" d="100"/>
        </p:scale>
        <p:origin x="75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9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4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1" name="Google Shape;12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>
          <a:extLst>
            <a:ext uri="{FF2B5EF4-FFF2-40B4-BE49-F238E27FC236}">
              <a16:creationId xmlns:a16="http://schemas.microsoft.com/office/drawing/2014/main" id="{EB833240-8BD1-76EA-2298-F28498BA04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>
            <a:extLst>
              <a:ext uri="{FF2B5EF4-FFF2-40B4-BE49-F238E27FC236}">
                <a16:creationId xmlns:a16="http://schemas.microsoft.com/office/drawing/2014/main" id="{8F77BF4C-7790-5AAA-238F-0B6843845AE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>
            <a:extLst>
              <a:ext uri="{FF2B5EF4-FFF2-40B4-BE49-F238E27FC236}">
                <a16:creationId xmlns:a16="http://schemas.microsoft.com/office/drawing/2014/main" id="{6DDD3DF7-709F-4FFE-2A76-67BA241F928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46016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>
          <a:extLst>
            <a:ext uri="{FF2B5EF4-FFF2-40B4-BE49-F238E27FC236}">
              <a16:creationId xmlns:a16="http://schemas.microsoft.com/office/drawing/2014/main" id="{B4E9943E-C198-2CBF-FAF6-34A066810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>
            <a:extLst>
              <a:ext uri="{FF2B5EF4-FFF2-40B4-BE49-F238E27FC236}">
                <a16:creationId xmlns:a16="http://schemas.microsoft.com/office/drawing/2014/main" id="{77BCAAF9-CD2C-18F1-D4B9-327DE7FD58C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>
            <a:extLst>
              <a:ext uri="{FF2B5EF4-FFF2-40B4-BE49-F238E27FC236}">
                <a16:creationId xmlns:a16="http://schemas.microsoft.com/office/drawing/2014/main" id="{1871BAC5-AFA2-F110-7440-EE9C3436D0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390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>
          <a:extLst>
            <a:ext uri="{FF2B5EF4-FFF2-40B4-BE49-F238E27FC236}">
              <a16:creationId xmlns:a16="http://schemas.microsoft.com/office/drawing/2014/main" id="{DECA3FF3-ACF9-DEBC-06A1-24183A038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>
            <a:extLst>
              <a:ext uri="{FF2B5EF4-FFF2-40B4-BE49-F238E27FC236}">
                <a16:creationId xmlns:a16="http://schemas.microsoft.com/office/drawing/2014/main" id="{F7886B77-1C07-C839-2AB0-62D95F6C2EC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>
            <a:extLst>
              <a:ext uri="{FF2B5EF4-FFF2-40B4-BE49-F238E27FC236}">
                <a16:creationId xmlns:a16="http://schemas.microsoft.com/office/drawing/2014/main" id="{0BDD32A8-C022-FE1E-2958-88BC9AD13D6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7941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>
          <a:extLst>
            <a:ext uri="{FF2B5EF4-FFF2-40B4-BE49-F238E27FC236}">
              <a16:creationId xmlns:a16="http://schemas.microsoft.com/office/drawing/2014/main" id="{8EC60261-15EE-2399-35F9-CB6F5FAF42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3:notes">
            <a:extLst>
              <a:ext uri="{FF2B5EF4-FFF2-40B4-BE49-F238E27FC236}">
                <a16:creationId xmlns:a16="http://schemas.microsoft.com/office/drawing/2014/main" id="{2FC1D4A0-76B5-D09F-6C70-4C9F8EBBAA2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3:notes">
            <a:extLst>
              <a:ext uri="{FF2B5EF4-FFF2-40B4-BE49-F238E27FC236}">
                <a16:creationId xmlns:a16="http://schemas.microsoft.com/office/drawing/2014/main" id="{6907B601-9EBB-A044-602E-4C2A67D8482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95108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 slide">
    <p:bg>
      <p:bgPr>
        <a:solidFill>
          <a:srgbClr val="F4DD51"/>
        </a:solidFill>
        <a:effectLst/>
      </p:bgPr>
    </p:bg>
    <p:spTree>
      <p:nvGrpSpPr>
        <p:cNvPr id="1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15"/>
          <p:cNvSpPr/>
          <p:nvPr/>
        </p:nvSpPr>
        <p:spPr>
          <a:xfrm flipH="1">
            <a:off x="-1" y="5864990"/>
            <a:ext cx="9571319" cy="998064"/>
          </a:xfrm>
          <a:custGeom>
            <a:avLst/>
            <a:gdLst/>
            <a:ahLst/>
            <a:cxnLst/>
            <a:rect l="l" t="t" r="r" b="b"/>
            <a:pathLst>
              <a:path w="10337462" h="998064" extrusionOk="0">
                <a:moveTo>
                  <a:pt x="0" y="993604"/>
                </a:moveTo>
                <a:lnTo>
                  <a:pt x="525192" y="0"/>
                </a:lnTo>
                <a:lnTo>
                  <a:pt x="10337088" y="10846"/>
                </a:lnTo>
                <a:cubicBezTo>
                  <a:pt x="10338690" y="338432"/>
                  <a:pt x="10334532" y="670478"/>
                  <a:pt x="10336134" y="998064"/>
                </a:cubicBezTo>
                <a:lnTo>
                  <a:pt x="0" y="993604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rgbClr val="43434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Google Shape;8;p15"/>
          <p:cNvSpPr/>
          <p:nvPr/>
        </p:nvSpPr>
        <p:spPr>
          <a:xfrm>
            <a:off x="6082641" y="-3424"/>
            <a:ext cx="6122806" cy="6867479"/>
          </a:xfrm>
          <a:custGeom>
            <a:avLst/>
            <a:gdLst/>
            <a:ahLst/>
            <a:cxnLst/>
            <a:rect l="l" t="t" r="r" b="b"/>
            <a:pathLst>
              <a:path w="180532" h="207900" extrusionOk="0">
                <a:moveTo>
                  <a:pt x="0" y="117"/>
                </a:moveTo>
                <a:lnTo>
                  <a:pt x="101450" y="207866"/>
                </a:lnTo>
                <a:lnTo>
                  <a:pt x="180532" y="207900"/>
                </a:lnTo>
                <a:lnTo>
                  <a:pt x="180286" y="0"/>
                </a:lnTo>
                <a:lnTo>
                  <a:pt x="0" y="117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</p:sp>
      <p:sp>
        <p:nvSpPr>
          <p:cNvPr id="9" name="Google Shape;9;p15"/>
          <p:cNvSpPr/>
          <p:nvPr/>
        </p:nvSpPr>
        <p:spPr>
          <a:xfrm flipH="1">
            <a:off x="1371299" y="5447683"/>
            <a:ext cx="10821546" cy="460393"/>
          </a:xfrm>
          <a:custGeom>
            <a:avLst/>
            <a:gdLst/>
            <a:ahLst/>
            <a:cxnLst/>
            <a:rect l="l" t="t" r="r" b="b"/>
            <a:pathLst>
              <a:path w="10821546" h="526760" extrusionOk="0">
                <a:moveTo>
                  <a:pt x="0" y="526760"/>
                </a:moveTo>
                <a:cubicBezTo>
                  <a:pt x="186" y="351173"/>
                  <a:pt x="371" y="175587"/>
                  <a:pt x="557" y="0"/>
                </a:cubicBezTo>
                <a:lnTo>
                  <a:pt x="10821546" y="9939"/>
                </a:lnTo>
                <a:lnTo>
                  <a:pt x="10612491" y="493397"/>
                </a:lnTo>
                <a:lnTo>
                  <a:pt x="0" y="526760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1371299" y="1851391"/>
            <a:ext cx="10513492" cy="22870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  <a:defRPr sz="6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  <a:defRPr sz="6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subTitle" idx="1"/>
          </p:nvPr>
        </p:nvSpPr>
        <p:spPr>
          <a:xfrm>
            <a:off x="1371299" y="4210138"/>
            <a:ext cx="10513491" cy="623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000" b="0" i="0" u="none" strike="noStrike" cap="none">
                <a:solidFill>
                  <a:srgbClr val="2EB4A3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body" idx="2"/>
          </p:nvPr>
        </p:nvSpPr>
        <p:spPr>
          <a:xfrm>
            <a:off x="9701834" y="274508"/>
            <a:ext cx="2183381" cy="6025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5"/>
          <p:cNvSpPr txBox="1">
            <a:spLocks noGrp="1"/>
          </p:cNvSpPr>
          <p:nvPr>
            <p:ph type="body" idx="3"/>
          </p:nvPr>
        </p:nvSpPr>
        <p:spPr>
          <a:xfrm>
            <a:off x="1370454" y="4905326"/>
            <a:ext cx="10514336" cy="555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5"/>
          <p:cNvSpPr/>
          <p:nvPr/>
        </p:nvSpPr>
        <p:spPr>
          <a:xfrm>
            <a:off x="178113" y="191528"/>
            <a:ext cx="1743150" cy="174315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32948" y="329650"/>
            <a:ext cx="1458642" cy="1459856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15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Grant Agreement No. 101112972</a:t>
            </a:r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side slide6">
  <p:cSld name="Inside slide6">
    <p:bg>
      <p:bgPr>
        <a:solidFill>
          <a:schemeClr val="lt1">
            <a:alpha val="41176"/>
          </a:schemeClr>
        </a:solidFill>
        <a:effectLst/>
      </p:bgPr>
    </p:bg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1"/>
          <p:cNvSpPr txBox="1">
            <a:spLocks noGrp="1"/>
          </p:cNvSpPr>
          <p:nvPr>
            <p:ph type="body" idx="1"/>
          </p:nvPr>
        </p:nvSpPr>
        <p:spPr>
          <a:xfrm>
            <a:off x="1607645" y="1748733"/>
            <a:ext cx="10099215" cy="4374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▸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pic>
        <p:nvPicPr>
          <p:cNvPr id="54" name="Google Shape;54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21"/>
          <p:cNvSpPr/>
          <p:nvPr/>
        </p:nvSpPr>
        <p:spPr>
          <a:xfrm flipH="1">
            <a:off x="-2123" y="-8729"/>
            <a:ext cx="1403423" cy="965799"/>
          </a:xfrm>
          <a:custGeom>
            <a:avLst/>
            <a:gdLst/>
            <a:ahLst/>
            <a:cxnLst/>
            <a:rect l="l" t="t" r="r" b="b"/>
            <a:pathLst>
              <a:path w="1403423" h="965799" extrusionOk="0">
                <a:moveTo>
                  <a:pt x="0" y="965799"/>
                </a:moveTo>
                <a:lnTo>
                  <a:pt x="491180" y="0"/>
                </a:lnTo>
                <a:lnTo>
                  <a:pt x="1402581" y="3643"/>
                </a:lnTo>
                <a:cubicBezTo>
                  <a:pt x="1405219" y="325576"/>
                  <a:pt x="1400572" y="643866"/>
                  <a:pt x="1403210" y="965799"/>
                </a:cubicBezTo>
                <a:lnTo>
                  <a:pt x="0" y="965799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" name="Google Shape;56;p21"/>
          <p:cNvSpPr/>
          <p:nvPr/>
        </p:nvSpPr>
        <p:spPr>
          <a:xfrm flipH="1">
            <a:off x="900332" y="-8942"/>
            <a:ext cx="672985" cy="966013"/>
          </a:xfrm>
          <a:custGeom>
            <a:avLst/>
            <a:gdLst/>
            <a:ahLst/>
            <a:cxnLst/>
            <a:rect l="l" t="t" r="r" b="b"/>
            <a:pathLst>
              <a:path w="672985" h="966013" extrusionOk="0">
                <a:moveTo>
                  <a:pt x="0" y="966013"/>
                </a:moveTo>
                <a:lnTo>
                  <a:pt x="500247" y="0"/>
                </a:lnTo>
                <a:lnTo>
                  <a:pt x="672985" y="0"/>
                </a:lnTo>
                <a:lnTo>
                  <a:pt x="172738" y="966013"/>
                </a:lnTo>
                <a:lnTo>
                  <a:pt x="0" y="966013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21"/>
          <p:cNvSpPr/>
          <p:nvPr/>
        </p:nvSpPr>
        <p:spPr>
          <a:xfrm flipH="1">
            <a:off x="1170459" y="179791"/>
            <a:ext cx="10007600" cy="998800"/>
          </a:xfrm>
          <a:prstGeom prst="parallelogram">
            <a:avLst>
              <a:gd name="adj" fmla="val 51542"/>
            </a:avLst>
          </a:prstGeom>
          <a:solidFill>
            <a:srgbClr val="F4DD5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21"/>
          <p:cNvSpPr/>
          <p:nvPr/>
        </p:nvSpPr>
        <p:spPr>
          <a:xfrm flipH="1">
            <a:off x="10652214" y="176525"/>
            <a:ext cx="1542234" cy="1002065"/>
          </a:xfrm>
          <a:custGeom>
            <a:avLst/>
            <a:gdLst/>
            <a:ahLst/>
            <a:cxnLst/>
            <a:rect l="l" t="t" r="r" b="b"/>
            <a:pathLst>
              <a:path w="1542234" h="1002065" extrusionOk="0">
                <a:moveTo>
                  <a:pt x="0" y="1002065"/>
                </a:moveTo>
                <a:cubicBezTo>
                  <a:pt x="694" y="668043"/>
                  <a:pt x="1389" y="334022"/>
                  <a:pt x="2083" y="0"/>
                </a:cubicBezTo>
                <a:lnTo>
                  <a:pt x="1542234" y="3265"/>
                </a:lnTo>
                <a:lnTo>
                  <a:pt x="1027433" y="1002065"/>
                </a:lnTo>
                <a:lnTo>
                  <a:pt x="0" y="1002065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rgbClr val="EE6E55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21"/>
          <p:cNvSpPr/>
          <p:nvPr/>
        </p:nvSpPr>
        <p:spPr>
          <a:xfrm>
            <a:off x="130092" y="87360"/>
            <a:ext cx="784745" cy="78474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" name="Google Shape;61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432" y="166365"/>
            <a:ext cx="642064" cy="642599"/>
          </a:xfrm>
          <a:prstGeom prst="rect">
            <a:avLst/>
          </a:prstGeom>
          <a:noFill/>
          <a:ln>
            <a:noFill/>
          </a:ln>
        </p:spPr>
      </p:pic>
      <p:sp>
        <p:nvSpPr>
          <p:cNvPr id="62" name="Google Shape;62;p21"/>
          <p:cNvSpPr/>
          <p:nvPr/>
        </p:nvSpPr>
        <p:spPr>
          <a:xfrm flipH="1">
            <a:off x="2173778" y="6548485"/>
            <a:ext cx="10023137" cy="310039"/>
          </a:xfrm>
          <a:custGeom>
            <a:avLst/>
            <a:gdLst/>
            <a:ahLst/>
            <a:cxnLst/>
            <a:rect l="l" t="t" r="r" b="b"/>
            <a:pathLst>
              <a:path w="10023137" h="310039" extrusionOk="0">
                <a:moveTo>
                  <a:pt x="0" y="310039"/>
                </a:moveTo>
                <a:cubicBezTo>
                  <a:pt x="7598" y="161450"/>
                  <a:pt x="-783" y="407266"/>
                  <a:pt x="1958" y="183747"/>
                </a:cubicBezTo>
                <a:cubicBezTo>
                  <a:pt x="1215" y="149131"/>
                  <a:pt x="6271" y="34616"/>
                  <a:pt x="5528" y="0"/>
                </a:cubicBezTo>
                <a:lnTo>
                  <a:pt x="10023137" y="5919"/>
                </a:lnTo>
                <a:lnTo>
                  <a:pt x="9866449" y="309919"/>
                </a:lnTo>
                <a:lnTo>
                  <a:pt x="0" y="310039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21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Grant</a:t>
            </a: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" sz="13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Agreement No. 101112972</a:t>
            </a:r>
            <a:endParaRPr sz="13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Inside slide3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7"/>
          <p:cNvSpPr/>
          <p:nvPr/>
        </p:nvSpPr>
        <p:spPr>
          <a:xfrm>
            <a:off x="-4469" y="-8567"/>
            <a:ext cx="4336937" cy="6884067"/>
          </a:xfrm>
          <a:custGeom>
            <a:avLst/>
            <a:gdLst/>
            <a:ahLst/>
            <a:cxnLst/>
            <a:rect l="l" t="t" r="r" b="b"/>
            <a:pathLst>
              <a:path w="132254" h="206522" extrusionOk="0">
                <a:moveTo>
                  <a:pt x="132254" y="206522"/>
                </a:moveTo>
                <a:lnTo>
                  <a:pt x="24812" y="0"/>
                </a:lnTo>
                <a:lnTo>
                  <a:pt x="0" y="78"/>
                </a:lnTo>
                <a:cubicBezTo>
                  <a:pt x="106" y="68757"/>
                  <a:pt x="-40" y="137435"/>
                  <a:pt x="66" y="206114"/>
                </a:cubicBezTo>
                <a:lnTo>
                  <a:pt x="132254" y="206522"/>
                </a:lnTo>
                <a:close/>
              </a:path>
            </a:pathLst>
          </a:custGeom>
          <a:solidFill>
            <a:srgbClr val="2EB4A3">
              <a:alpha val="12156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7"/>
          <p:cNvSpPr/>
          <p:nvPr/>
        </p:nvSpPr>
        <p:spPr>
          <a:xfrm flipH="1">
            <a:off x="793200" y="0"/>
            <a:ext cx="691200" cy="998800"/>
          </a:xfrm>
          <a:prstGeom prst="parallelogram">
            <a:avLst>
              <a:gd name="adj" fmla="val 75009"/>
            </a:avLst>
          </a:pr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" name="Google Shape;67;p27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793200" cy="97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pic>
        <p:nvPicPr>
          <p:cNvPr id="68" name="Google Shape;68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30092" y="6358933"/>
            <a:ext cx="1791171" cy="399485"/>
          </a:xfrm>
          <a:prstGeom prst="rect">
            <a:avLst/>
          </a:prstGeom>
          <a:noFill/>
          <a:ln>
            <a:noFill/>
          </a:ln>
        </p:spPr>
      </p:pic>
      <p:sp>
        <p:nvSpPr>
          <p:cNvPr id="69" name="Google Shape;69;p27"/>
          <p:cNvSpPr/>
          <p:nvPr/>
        </p:nvSpPr>
        <p:spPr>
          <a:xfrm>
            <a:off x="130092" y="87360"/>
            <a:ext cx="784745" cy="78474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121900" tIns="60950" rIns="121900" bIns="6095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0" name="Google Shape;70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01432" y="166365"/>
            <a:ext cx="642064" cy="642599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27"/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4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32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2" name="Google Shape;72;p27"/>
          <p:cNvSpPr txBox="1">
            <a:spLocks noGrp="1"/>
          </p:cNvSpPr>
          <p:nvPr>
            <p:ph type="body" idx="1"/>
          </p:nvPr>
        </p:nvSpPr>
        <p:spPr>
          <a:xfrm>
            <a:off x="6812411" y="1748733"/>
            <a:ext cx="4909200" cy="3813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9370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▸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93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Char char="▹"/>
              <a:defRPr sz="3466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3" name="Google Shape;73;p27"/>
          <p:cNvSpPr>
            <a:spLocks noGrp="1"/>
          </p:cNvSpPr>
          <p:nvPr>
            <p:ph type="pic" idx="2"/>
          </p:nvPr>
        </p:nvSpPr>
        <p:spPr>
          <a:xfrm>
            <a:off x="1571176" y="1748733"/>
            <a:ext cx="4941919" cy="3813867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27"/>
          <p:cNvSpPr/>
          <p:nvPr/>
        </p:nvSpPr>
        <p:spPr>
          <a:xfrm flipH="1">
            <a:off x="1647376" y="5875067"/>
            <a:ext cx="9931400" cy="998800"/>
          </a:xfrm>
          <a:custGeom>
            <a:avLst/>
            <a:gdLst/>
            <a:ahLst/>
            <a:cxnLst/>
            <a:rect l="l" t="t" r="r" b="b"/>
            <a:pathLst>
              <a:path w="9931400" h="998800" extrusionOk="0">
                <a:moveTo>
                  <a:pt x="0" y="998800"/>
                </a:moveTo>
                <a:lnTo>
                  <a:pt x="514801" y="0"/>
                </a:lnTo>
                <a:lnTo>
                  <a:pt x="9931400" y="0"/>
                </a:lnTo>
                <a:lnTo>
                  <a:pt x="9492799" y="998800"/>
                </a:lnTo>
                <a:lnTo>
                  <a:pt x="0" y="998800"/>
                </a:lnTo>
                <a:close/>
              </a:path>
            </a:pathLst>
          </a:custGeom>
          <a:solidFill>
            <a:srgbClr val="EE6E55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27"/>
          <p:cNvSpPr/>
          <p:nvPr/>
        </p:nvSpPr>
        <p:spPr>
          <a:xfrm flipH="1">
            <a:off x="9083805" y="5873887"/>
            <a:ext cx="3113948" cy="999979"/>
          </a:xfrm>
          <a:custGeom>
            <a:avLst/>
            <a:gdLst/>
            <a:ahLst/>
            <a:cxnLst/>
            <a:rect l="l" t="t" r="r" b="b"/>
            <a:pathLst>
              <a:path w="3113948" h="999979" extrusionOk="0">
                <a:moveTo>
                  <a:pt x="0" y="995241"/>
                </a:moveTo>
                <a:cubicBezTo>
                  <a:pt x="19" y="662308"/>
                  <a:pt x="4775" y="332933"/>
                  <a:pt x="4794" y="0"/>
                </a:cubicBezTo>
                <a:lnTo>
                  <a:pt x="3113948" y="1179"/>
                </a:lnTo>
                <a:lnTo>
                  <a:pt x="2611931" y="999979"/>
                </a:lnTo>
                <a:lnTo>
                  <a:pt x="0" y="995241"/>
                </a:lnTo>
                <a:close/>
              </a:path>
            </a:pathLst>
          </a:custGeom>
          <a:blipFill rotWithShape="1">
            <a:blip r:embed="rId2">
              <a:alphaModFix/>
            </a:blip>
            <a:stretch>
              <a:fillRect/>
            </a:stretch>
          </a:blip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27"/>
          <p:cNvSpPr txBox="1"/>
          <p:nvPr/>
        </p:nvSpPr>
        <p:spPr>
          <a:xfrm>
            <a:off x="9144000" y="6527413"/>
            <a:ext cx="2766190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" sz="1300" b="0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Grant Agreement No. 101112972</a:t>
            </a:r>
            <a:endParaRPr sz="13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o" type="blank">
  <p:cSld name="BLANK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52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9" name="Google Shape;79;p52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0" name="Google Shape;80;p52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grpSp>
        <p:nvGrpSpPr>
          <p:cNvPr id="81" name="Google Shape;81;p52"/>
          <p:cNvGrpSpPr/>
          <p:nvPr/>
        </p:nvGrpSpPr>
        <p:grpSpPr>
          <a:xfrm>
            <a:off x="378885" y="452719"/>
            <a:ext cx="11435164" cy="137411"/>
            <a:chOff x="284163" y="1577847"/>
            <a:chExt cx="8576373" cy="137411"/>
          </a:xfrm>
        </p:grpSpPr>
        <p:sp>
          <p:nvSpPr>
            <p:cNvPr id="82" name="Google Shape;82;p52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5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52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53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7" name="Google Shape;87;p53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8" name="Google Shape;88;p53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9" name="Google Shape;89;p53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Intestazione sezione" type="secHead">
  <p:cSld name="SECTION_HEADER">
    <p:bg>
      <p:bgPr>
        <a:solidFill>
          <a:schemeClr val="lt1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54"/>
          <p:cNvSpPr/>
          <p:nvPr/>
        </p:nvSpPr>
        <p:spPr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54"/>
          <p:cNvSpPr/>
          <p:nvPr/>
        </p:nvSpPr>
        <p:spPr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54"/>
          <p:cNvSpPr/>
          <p:nvPr/>
        </p:nvSpPr>
        <p:spPr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54"/>
          <p:cNvSpPr/>
          <p:nvPr/>
        </p:nvSpPr>
        <p:spPr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54"/>
          <p:cNvSpPr/>
          <p:nvPr/>
        </p:nvSpPr>
        <p:spPr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54"/>
          <p:cNvSpPr/>
          <p:nvPr/>
        </p:nvSpPr>
        <p:spPr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54"/>
          <p:cNvSpPr txBox="1"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54"/>
          <p:cNvSpPr/>
          <p:nvPr/>
        </p:nvSpPr>
        <p:spPr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54"/>
          <p:cNvSpPr/>
          <p:nvPr/>
        </p:nvSpPr>
        <p:spPr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>
            <a:solidFill>
              <a:srgbClr val="90909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54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1" name="Google Shape;101;p54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102" name="Google Shape;102;p54"/>
          <p:cNvCxnSpPr/>
          <p:nvPr/>
        </p:nvCxnSpPr>
        <p:spPr>
          <a:xfrm>
            <a:off x="203200" y="2438400"/>
            <a:ext cx="11777472" cy="0"/>
          </a:xfrm>
          <a:prstGeom prst="straightConnector1">
            <a:avLst/>
          </a:prstGeom>
          <a:noFill/>
          <a:ln w="11425" cap="flat" cmpd="sng">
            <a:solidFill>
              <a:srgbClr val="909090"/>
            </a:solidFill>
            <a:prstDash val="dash"/>
            <a:round/>
            <a:headEnd type="none" w="sm" len="sm"/>
            <a:tailEnd type="none" w="sm" len="sm"/>
          </a:ln>
        </p:spPr>
      </p:cxnSp>
      <p:sp>
        <p:nvSpPr>
          <p:cNvPr id="103" name="Google Shape;103;p54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54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>
            <a:solidFill>
              <a:srgbClr val="90909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54"/>
          <p:cNvSpPr txBox="1">
            <a:spLocks noGrp="1"/>
          </p:cNvSpPr>
          <p:nvPr>
            <p:ph type="sldNum" idx="12"/>
          </p:nvPr>
        </p:nvSpPr>
        <p:spPr>
          <a:xfrm>
            <a:off x="5791200" y="2199451"/>
            <a:ext cx="609600" cy="44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90909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  <p:sp>
        <p:nvSpPr>
          <p:cNvPr id="106" name="Google Shape;106;p54"/>
          <p:cNvSpPr txBox="1"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200"/>
              <a:buFont typeface="Arial"/>
              <a:buNone/>
              <a:defRPr sz="4200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55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6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9" name="Google Shape;109;p55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0" name="Google Shape;110;p55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1" name="Google Shape;111;p55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2" name="Google Shape;112;p55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56"/>
          <p:cNvSpPr txBox="1">
            <a:spLocks noGrp="1"/>
          </p:cNvSpPr>
          <p:nvPr>
            <p:ph type="title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5" name="Google Shape;115;p56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6" name="Google Shape;116;p56"/>
          <p:cNvSpPr txBox="1">
            <a:spLocks noGrp="1"/>
          </p:cNvSpPr>
          <p:nvPr>
            <p:ph type="dt" idx="10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7" name="Google Shape;117;p56"/>
          <p:cNvSpPr txBox="1">
            <a:spLocks noGrp="1"/>
          </p:cNvSpPr>
          <p:nvPr>
            <p:ph type="ftr" idx="1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8" name="Google Shape;118;p56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"/>
          <p:cNvSpPr txBox="1">
            <a:spLocks noGrp="1"/>
          </p:cNvSpPr>
          <p:nvPr>
            <p:ph type="ctrTitle"/>
          </p:nvPr>
        </p:nvSpPr>
        <p:spPr>
          <a:xfrm>
            <a:off x="1370850" y="1766756"/>
            <a:ext cx="10513500" cy="201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Calibri"/>
              <a:buNone/>
            </a:pPr>
            <a:r>
              <a:rPr lang="en" sz="4800" dirty="0"/>
              <a:t>Report Tavolo Verde</a:t>
            </a:r>
            <a:endParaRPr sz="4800" dirty="0"/>
          </a:p>
        </p:txBody>
      </p:sp>
      <p:sp>
        <p:nvSpPr>
          <p:cNvPr id="124" name="Google Shape;124;p1"/>
          <p:cNvSpPr txBox="1">
            <a:spLocks noGrp="1"/>
          </p:cNvSpPr>
          <p:nvPr>
            <p:ph type="subTitle" idx="1"/>
          </p:nvPr>
        </p:nvSpPr>
        <p:spPr>
          <a:xfrm>
            <a:off x="307200" y="2772956"/>
            <a:ext cx="11383289" cy="14025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r>
              <a:rPr lang="en" dirty="0"/>
              <a:t>IL FUTURO DELLE SPIAGGE E DEGLI ECOSISTEMI COSTIERI IN SARDEGNA: QUALI AZIONI PER AFFRONTARE LE SFIDE CLIMATICHE?</a:t>
            </a: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endParaRPr dirty="0"/>
          </a:p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2400"/>
              <a:buNone/>
            </a:pPr>
            <a:r>
              <a:rPr lang="en" sz="2400" dirty="0" err="1">
                <a:solidFill>
                  <a:schemeClr val="dk1"/>
                </a:solidFill>
              </a:rPr>
              <a:t>Massama</a:t>
            </a:r>
            <a:r>
              <a:rPr lang="en" sz="2400" dirty="0">
                <a:solidFill>
                  <a:schemeClr val="dk1"/>
                </a:solidFill>
              </a:rPr>
              <a:t>, 30 </a:t>
            </a:r>
            <a:r>
              <a:rPr lang="en" sz="2400" dirty="0" err="1">
                <a:solidFill>
                  <a:schemeClr val="dk1"/>
                </a:solidFill>
              </a:rPr>
              <a:t>Gennaio</a:t>
            </a:r>
            <a:r>
              <a:rPr lang="en" sz="2400" dirty="0">
                <a:solidFill>
                  <a:schemeClr val="dk1"/>
                </a:solidFill>
              </a:rPr>
              <a:t> 2025</a:t>
            </a:r>
            <a:endParaRPr dirty="0"/>
          </a:p>
        </p:txBody>
      </p:sp>
      <p:sp>
        <p:nvSpPr>
          <p:cNvPr id="125" name="Google Shape;125;p1"/>
          <p:cNvSpPr txBox="1">
            <a:spLocks noGrp="1"/>
          </p:cNvSpPr>
          <p:nvPr>
            <p:ph type="body" idx="3"/>
          </p:nvPr>
        </p:nvSpPr>
        <p:spPr>
          <a:xfrm>
            <a:off x="324465" y="4579701"/>
            <a:ext cx="10514400" cy="958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t-IT" dirty="0"/>
              <a:t>Moderatore: Alessandro Fadda</a:t>
            </a: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t-IT" dirty="0" err="1"/>
              <a:t>Rapporteur</a:t>
            </a:r>
            <a:r>
              <a:rPr lang="it-IT" dirty="0"/>
              <a:t>: Daniele </a:t>
            </a:r>
            <a:r>
              <a:rPr lang="it-IT" dirty="0" err="1"/>
              <a:t>Pulino</a:t>
            </a:r>
            <a:r>
              <a:rPr lang="it-IT" dirty="0"/>
              <a:t> e Piera </a:t>
            </a:r>
            <a:r>
              <a:rPr lang="it-IT" dirty="0" err="1"/>
              <a:t>Pazzola</a:t>
            </a:r>
            <a:endParaRPr dirty="0"/>
          </a:p>
        </p:txBody>
      </p:sp>
      <p:sp>
        <p:nvSpPr>
          <p:cNvPr id="126" name="Google Shape;126;p1"/>
          <p:cNvSpPr/>
          <p:nvPr/>
        </p:nvSpPr>
        <p:spPr>
          <a:xfrm>
            <a:off x="0" y="6204155"/>
            <a:ext cx="2074606" cy="653845"/>
          </a:xfrm>
          <a:prstGeom prst="rect">
            <a:avLst/>
          </a:prstGeom>
          <a:solidFill>
            <a:srgbClr val="EE6E55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7" name="Google Shape;127;p1"/>
          <p:cNvPicPr preferRelativeResize="0"/>
          <p:nvPr/>
        </p:nvPicPr>
        <p:blipFill rotWithShape="1">
          <a:blip r:embed="rId3">
            <a:alphaModFix/>
          </a:blip>
          <a:srcRect l="66569"/>
          <a:stretch/>
        </p:blipFill>
        <p:spPr>
          <a:xfrm>
            <a:off x="6764594" y="5455168"/>
            <a:ext cx="3362631" cy="17671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24465" y="6095999"/>
            <a:ext cx="2611875" cy="58252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9" name="Google Shape;129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3510055" y="5977687"/>
            <a:ext cx="3152775" cy="81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10214789" y="189093"/>
            <a:ext cx="1669561" cy="62044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1" name="Google Shape;131;p1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7312849" y="83061"/>
            <a:ext cx="2607352" cy="8397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>
          <a:extLst>
            <a:ext uri="{FF2B5EF4-FFF2-40B4-BE49-F238E27FC236}">
              <a16:creationId xmlns:a16="http://schemas.microsoft.com/office/drawing/2014/main" id="{124DB0A9-5E95-F38D-64A1-3C96751EA1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>
            <a:extLst>
              <a:ext uri="{FF2B5EF4-FFF2-40B4-BE49-F238E27FC236}">
                <a16:creationId xmlns:a16="http://schemas.microsoft.com/office/drawing/2014/main" id="{35511A44-403B-FE71-1651-7263FC784276}"/>
              </a:ext>
            </a:extLst>
          </p:cNvPr>
          <p:cNvSpPr/>
          <p:nvPr/>
        </p:nvSpPr>
        <p:spPr>
          <a:xfrm>
            <a:off x="389105" y="1989808"/>
            <a:ext cx="11413790" cy="323161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indent="-285750" algn="just">
              <a:buSzPts val="2200"/>
              <a:buFont typeface="Noto Sans Symbols"/>
              <a:buChar char="▪"/>
            </a:pPr>
            <a:r>
              <a:rPr lang="it-IT" sz="3200" dirty="0"/>
              <a:t>Rischio scelto dal tavolo: </a:t>
            </a:r>
            <a:r>
              <a:rPr lang="it-IT" sz="3200" dirty="0">
                <a:highlight>
                  <a:srgbClr val="FFFF00"/>
                </a:highlight>
              </a:rPr>
              <a:t>Erosione delle coste </a:t>
            </a:r>
            <a:endParaRPr lang="it-IT" sz="3200" dirty="0"/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it-IT" sz="3200" dirty="0"/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it-IT" sz="3200" dirty="0"/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it-IT" sz="3200" dirty="0"/>
              <a:t>Altri rischi discussi: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3200" dirty="0"/>
              <a:t>Aumento eventi estremi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3200" dirty="0"/>
              <a:t>Perdita di biodiversità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sz="1200" dirty="0"/>
          </a:p>
        </p:txBody>
      </p:sp>
      <p:sp>
        <p:nvSpPr>
          <p:cNvPr id="184" name="Google Shape;184;p13">
            <a:extLst>
              <a:ext uri="{FF2B5EF4-FFF2-40B4-BE49-F238E27FC236}">
                <a16:creationId xmlns:a16="http://schemas.microsoft.com/office/drawing/2014/main" id="{4CFE0DAB-60DC-46C8-4426-B193F5CEECB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/>
              <a:t>Rischio climatico individuato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696354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>
          <a:extLst>
            <a:ext uri="{FF2B5EF4-FFF2-40B4-BE49-F238E27FC236}">
              <a16:creationId xmlns:a16="http://schemas.microsoft.com/office/drawing/2014/main" id="{DFBE6E3D-7162-4028-248C-EC9D8DE83D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>
            <a:extLst>
              <a:ext uri="{FF2B5EF4-FFF2-40B4-BE49-F238E27FC236}">
                <a16:creationId xmlns:a16="http://schemas.microsoft.com/office/drawing/2014/main" id="{EB890AFD-9757-608C-B671-C9971C627DCE}"/>
              </a:ext>
            </a:extLst>
          </p:cNvPr>
          <p:cNvSpPr/>
          <p:nvPr/>
        </p:nvSpPr>
        <p:spPr>
          <a:xfrm>
            <a:off x="389105" y="1282237"/>
            <a:ext cx="11413790" cy="433960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3200" dirty="0"/>
              <a:t>Principale </a:t>
            </a:r>
            <a:r>
              <a:rPr lang="it-IT" sz="3200" dirty="0" err="1"/>
              <a:t>NbS</a:t>
            </a:r>
            <a:r>
              <a:rPr lang="it-IT" sz="3200" dirty="0"/>
              <a:t> discussa: </a:t>
            </a:r>
            <a:r>
              <a:rPr lang="it-IT" sz="3200" dirty="0">
                <a:highlight>
                  <a:srgbClr val="FFFF00"/>
                </a:highlight>
              </a:rPr>
              <a:t>Gestione e conservazione della Posidonia Oceanica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it-IT" sz="3200" dirty="0"/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it-IT" sz="2400" dirty="0"/>
              <a:t>Altre </a:t>
            </a:r>
            <a:r>
              <a:rPr lang="it-IT" sz="2400" dirty="0" err="1"/>
              <a:t>NbS</a:t>
            </a:r>
            <a:r>
              <a:rPr lang="it-IT" sz="2400" dirty="0"/>
              <a:t> discusse e temi connessi: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400" dirty="0"/>
              <a:t>Ripristino e conservazione delle dune sabbiose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400" dirty="0"/>
              <a:t>Gestione delle strutture ricettive turistiche nei territori costieri (chioschi, stabilimenti balneari, alberghi) e delle abitazioni esposte al rischio di erosione e aumento delle tempeste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400" dirty="0"/>
              <a:t>Educazione e formazione su</a:t>
            </a:r>
            <a:r>
              <a:rPr lang="it-IT" sz="2400" dirty="0">
                <a:solidFill>
                  <a:schemeClr val="tx1"/>
                </a:solidFill>
              </a:rPr>
              <a:t>l</a:t>
            </a:r>
            <a:r>
              <a:rPr lang="it-IT" sz="2400" dirty="0"/>
              <a:t> ruolo della Posidonia Oceanica rispetto ai processi degli ecosistemi costieri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sz="1200" dirty="0"/>
          </a:p>
        </p:txBody>
      </p:sp>
      <p:sp>
        <p:nvSpPr>
          <p:cNvPr id="184" name="Google Shape;184;p13">
            <a:extLst>
              <a:ext uri="{FF2B5EF4-FFF2-40B4-BE49-F238E27FC236}">
                <a16:creationId xmlns:a16="http://schemas.microsoft.com/office/drawing/2014/main" id="{C96D8EEE-A4F2-4454-CAC5-856A9AC058D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/>
              <a:t>Nature-</a:t>
            </a:r>
            <a:r>
              <a:rPr lang="it-IT" dirty="0" err="1"/>
              <a:t>based</a:t>
            </a:r>
            <a:r>
              <a:rPr lang="it-IT" dirty="0"/>
              <a:t> Solution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7642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>
          <a:extLst>
            <a:ext uri="{FF2B5EF4-FFF2-40B4-BE49-F238E27FC236}">
              <a16:creationId xmlns:a16="http://schemas.microsoft.com/office/drawing/2014/main" id="{450DDC5E-4DF4-139C-E764-32E60A242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3">
            <a:extLst>
              <a:ext uri="{FF2B5EF4-FFF2-40B4-BE49-F238E27FC236}">
                <a16:creationId xmlns:a16="http://schemas.microsoft.com/office/drawing/2014/main" id="{5FDF1BA0-00A0-ED7F-49E1-0199446D4237}"/>
              </a:ext>
            </a:extLst>
          </p:cNvPr>
          <p:cNvSpPr/>
          <p:nvPr/>
        </p:nvSpPr>
        <p:spPr>
          <a:xfrm>
            <a:off x="389105" y="1207620"/>
            <a:ext cx="11413790" cy="5524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it-IT" sz="2800" dirty="0">
                <a:highlight>
                  <a:srgbClr val="FFFF00"/>
                </a:highlight>
              </a:rPr>
              <a:t>Criticità</a:t>
            </a:r>
            <a:r>
              <a:rPr lang="it-IT" sz="2400" dirty="0"/>
              <a:t>: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000" dirty="0"/>
              <a:t>Modello turistico inadeguato alle sfide del presente: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it-IT" sz="1800" dirty="0"/>
              <a:t>Rappresentazione delle spiagge sarde cristallizzata sull’immagine delle «spiagge bianche immacolate», ereditata da strategie comunicative </a:t>
            </a:r>
            <a:r>
              <a:rPr lang="it-IT" sz="1800" dirty="0">
                <a:solidFill>
                  <a:schemeClr val="tx1"/>
                </a:solidFill>
              </a:rPr>
              <a:t>funzionali al turismo balneare</a:t>
            </a:r>
            <a:r>
              <a:rPr lang="it-IT" sz="1800" dirty="0"/>
              <a:t>, ma </a:t>
            </a:r>
            <a:r>
              <a:rPr lang="it-IT" sz="1800" dirty="0">
                <a:solidFill>
                  <a:schemeClr val="tx1"/>
                </a:solidFill>
              </a:rPr>
              <a:t>inadeguate rispetto </a:t>
            </a:r>
            <a:r>
              <a:rPr lang="it-IT" sz="1800" dirty="0"/>
              <a:t>alle sfide del presente legate alla gestione della Posidonia Oceanica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it-IT" sz="1800" dirty="0"/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000" dirty="0">
                <a:solidFill>
                  <a:schemeClr val="tx1"/>
                </a:solidFill>
              </a:rPr>
              <a:t>Scollamento tra gli attori coinvolti nella gestione, nella progettazione e nelle forme di finanziamento di </a:t>
            </a:r>
            <a:r>
              <a:rPr lang="it-IT" sz="2000" dirty="0" err="1">
                <a:solidFill>
                  <a:schemeClr val="tx1"/>
                </a:solidFill>
              </a:rPr>
              <a:t>Nbs</a:t>
            </a:r>
            <a:r>
              <a:rPr lang="it-IT" sz="2000" dirty="0">
                <a:solidFill>
                  <a:schemeClr val="tx1"/>
                </a:solidFill>
              </a:rPr>
              <a:t> (Regione, Enti locali, Privati etc.)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it-IT" sz="2000" dirty="0"/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000" dirty="0"/>
              <a:t>Contrasto tra economia locale, infrastrutture critiche presenti sul territorio e nuova visione dell’ecosistema costiero: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it-IT" sz="1800" dirty="0"/>
              <a:t>Difficoltà nell’armonizzare una transizione dell’economia locale </a:t>
            </a:r>
            <a:r>
              <a:rPr lang="it-IT" sz="1800" dirty="0">
                <a:solidFill>
                  <a:schemeClr val="tx1"/>
                </a:solidFill>
              </a:rPr>
              <a:t>fondata sul ruolo centrale del turismo con le </a:t>
            </a:r>
            <a:r>
              <a:rPr lang="it-IT" sz="1800" dirty="0"/>
              <a:t>nuove pratiche di gestione e conservazione degli ecosistemi costieri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it-IT" sz="1800" dirty="0"/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000" dirty="0"/>
              <a:t>Difficoltà dei Comuni costieri a gestire e sfruttare le potenzialità delle risorse a disposizione, a causa della mancanza di professionalità adeguate </a:t>
            </a:r>
            <a:r>
              <a:rPr lang="it-IT" sz="2000" dirty="0">
                <a:solidFill>
                  <a:schemeClr val="tx1"/>
                </a:solidFill>
              </a:rPr>
              <a:t>in termini qualitativi e quantitativi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it-IT" sz="2800" dirty="0"/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it-IT" sz="1100" dirty="0"/>
          </a:p>
        </p:txBody>
      </p:sp>
      <p:sp>
        <p:nvSpPr>
          <p:cNvPr id="184" name="Google Shape;184;p13">
            <a:extLst>
              <a:ext uri="{FF2B5EF4-FFF2-40B4-BE49-F238E27FC236}">
                <a16:creationId xmlns:a16="http://schemas.microsoft.com/office/drawing/2014/main" id="{8E7C7BE8-02D2-7CC4-9586-27694569548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/>
              <a:t>Visione condivisa e criticità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5179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>
          <a:extLst>
            <a:ext uri="{FF2B5EF4-FFF2-40B4-BE49-F238E27FC236}">
              <a16:creationId xmlns:a16="http://schemas.microsoft.com/office/drawing/2014/main" id="{B8818A04-EC05-0438-BD00-6F97D61887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3">
            <a:extLst>
              <a:ext uri="{FF2B5EF4-FFF2-40B4-BE49-F238E27FC236}">
                <a16:creationId xmlns:a16="http://schemas.microsoft.com/office/drawing/2014/main" id="{93589DC3-6E5C-0A56-4C76-A69D84AB27C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534911" y="208820"/>
            <a:ext cx="10099200" cy="9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it-IT" dirty="0"/>
              <a:t>Visione condivisa e criticità</a:t>
            </a:r>
            <a:endParaRPr dirty="0"/>
          </a:p>
        </p:txBody>
      </p:sp>
      <p:sp>
        <p:nvSpPr>
          <p:cNvPr id="2" name="Google Shape;183;p13">
            <a:extLst>
              <a:ext uri="{FF2B5EF4-FFF2-40B4-BE49-F238E27FC236}">
                <a16:creationId xmlns:a16="http://schemas.microsoft.com/office/drawing/2014/main" id="{65024E49-0982-3D86-5D76-9BCBCE99B035}"/>
              </a:ext>
            </a:extLst>
          </p:cNvPr>
          <p:cNvSpPr/>
          <p:nvPr/>
        </p:nvSpPr>
        <p:spPr>
          <a:xfrm>
            <a:off x="389105" y="1282237"/>
            <a:ext cx="11413790" cy="5047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r>
              <a:rPr lang="it-IT" sz="3200" dirty="0">
                <a:highlight>
                  <a:srgbClr val="FFFF00"/>
                </a:highlight>
              </a:rPr>
              <a:t>Visione condivisa</a:t>
            </a:r>
            <a:r>
              <a:rPr lang="it-IT" sz="2800" dirty="0">
                <a:highlight>
                  <a:srgbClr val="FFFF00"/>
                </a:highlight>
              </a:rPr>
              <a:t>:</a:t>
            </a:r>
          </a:p>
          <a:p>
            <a:pPr marR="0" lvl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</a:pPr>
            <a:endParaRPr lang="it-IT" sz="2800" dirty="0">
              <a:highlight>
                <a:srgbClr val="FFFF00"/>
              </a:highlight>
            </a:endParaRP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000" dirty="0">
                <a:solidFill>
                  <a:schemeClr val="tx1"/>
                </a:solidFill>
              </a:rPr>
              <a:t>Necessità di un nuovo modello di comunicazione e formazione  per il turismo, che metta al centro una visione</a:t>
            </a:r>
            <a:r>
              <a:rPr lang="it-IT" sz="2000" strike="sngStrike" dirty="0">
                <a:solidFill>
                  <a:schemeClr val="tx1"/>
                </a:solidFill>
              </a:rPr>
              <a:t> </a:t>
            </a:r>
            <a:r>
              <a:rPr lang="it-IT" sz="2000" dirty="0">
                <a:solidFill>
                  <a:schemeClr val="tx1"/>
                </a:solidFill>
              </a:rPr>
              <a:t>della spiaggia coerente con la conservazione della biodiversità e la diminuzione della pressione antropica;</a:t>
            </a:r>
          </a:p>
          <a:p>
            <a:pPr marL="285750" indent="-285750" algn="just">
              <a:buSzPts val="2200"/>
              <a:buFont typeface="Noto Sans Symbols"/>
              <a:buChar char="▪"/>
            </a:pPr>
            <a:r>
              <a:rPr lang="it-IT" sz="2000" dirty="0">
                <a:solidFill>
                  <a:schemeClr val="tx1"/>
                </a:solidFill>
              </a:rPr>
              <a:t>Realizzazione di un Sistema di governance regionale innovativo che metta in rete  i Comuni costieri, con l’obiettivo di favorire la condivisione di conoscenze, esperienze, metodi e risorse rispetto alle specifiche sfide legate all’amministrazione dei territori costieri</a:t>
            </a:r>
          </a:p>
          <a:p>
            <a:pPr marL="285750" indent="-285750" algn="just">
              <a:buSzPts val="2200"/>
              <a:buFont typeface="Noto Sans Symbols"/>
              <a:buChar char="▪"/>
            </a:pPr>
            <a:r>
              <a:rPr lang="it-IT" sz="2000" dirty="0">
                <a:solidFill>
                  <a:schemeClr val="tx1"/>
                </a:solidFill>
              </a:rPr>
              <a:t>Promozione di forme di turismo che riducano la pressione antropica sulle coste in determinati momenti dell’anno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r>
              <a:rPr lang="it-IT" sz="2000" dirty="0">
                <a:solidFill>
                  <a:schemeClr val="tx1"/>
                </a:solidFill>
              </a:rPr>
              <a:t>Aumento della capacità degli enti locali di gestire le risorse a disposizione per gli interventi ambientali attraverso nuove figure professionali (tecniche e scientifiche; legate alla comunicazione e alla formazione della comunità locale; di gestione e management dei di finanziamenti e progetti);</a:t>
            </a:r>
          </a:p>
          <a:p>
            <a:pPr marL="285750" marR="0" lvl="0" indent="-28575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Noto Sans Symbols"/>
              <a:buChar char="▪"/>
            </a:pPr>
            <a:endParaRPr lang="it-IT" sz="2200" dirty="0"/>
          </a:p>
        </p:txBody>
      </p:sp>
    </p:spTree>
    <p:extLst>
      <p:ext uri="{BB962C8B-B14F-4D97-AF65-F5344CB8AC3E}">
        <p14:creationId xmlns:p14="http://schemas.microsoft.com/office/powerpoint/2010/main" val="1144534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407</Words>
  <Application>Microsoft Macintosh PowerPoint</Application>
  <PresentationFormat>Widescreen</PresentationFormat>
  <Paragraphs>38</Paragraphs>
  <Slides>5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Noto Sans Symbols</vt:lpstr>
      <vt:lpstr>Office Theme</vt:lpstr>
      <vt:lpstr>1_Office Theme</vt:lpstr>
      <vt:lpstr>Report Tavolo Verde</vt:lpstr>
      <vt:lpstr>Rischio climatico individuato</vt:lpstr>
      <vt:lpstr>Nature-based Solution</vt:lpstr>
      <vt:lpstr>Visione condivisa e criticità</vt:lpstr>
      <vt:lpstr>Visione condivisa e criticità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user</dc:creator>
  <cp:lastModifiedBy>Michela Bazzoni</cp:lastModifiedBy>
  <cp:revision>6</cp:revision>
  <dcterms:created xsi:type="dcterms:W3CDTF">2024-01-03T15:06:47Z</dcterms:created>
  <dcterms:modified xsi:type="dcterms:W3CDTF">2025-02-04T10:45:51Z</dcterms:modified>
</cp:coreProperties>
</file>