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8" r:id="rId4"/>
    <p:sldId id="406" r:id="rId5"/>
    <p:sldId id="580" r:id="rId6"/>
    <p:sldId id="581" r:id="rId7"/>
    <p:sldId id="620" r:id="rId8"/>
    <p:sldId id="621" r:id="rId9"/>
    <p:sldId id="1477" r:id="rId10"/>
    <p:sldId id="544" r:id="rId11"/>
    <p:sldId id="970" r:id="rId12"/>
    <p:sldId id="1483" r:id="rId13"/>
    <p:sldId id="1484" r:id="rId14"/>
    <p:sldId id="723" r:id="rId15"/>
    <p:sldId id="1475" r:id="rId16"/>
    <p:sldId id="1485" r:id="rId17"/>
    <p:sldId id="607" r:id="rId18"/>
    <p:sldId id="271" r:id="rId19"/>
  </p:sldIdLst>
  <p:sldSz cx="12192000" cy="6858000"/>
  <p:notesSz cx="6858000" cy="9144000"/>
  <p:embeddedFontLst>
    <p:embeddedFont>
      <p:font typeface="Palatino Linotype" panose="0204050205050503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IEGtDv/YZiIgltOoouieljAF7J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4C5"/>
    <a:srgbClr val="F1F1F1"/>
    <a:srgbClr val="FAFAFA"/>
    <a:srgbClr val="FBFBFB"/>
    <a:srgbClr val="E5F6F3"/>
    <a:srgbClr val="EE6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46045-99E5-AB48-B158-734F5B890E5C}" v="12" dt="2025-02-13T16:45:54.282"/>
  </p1510:revLst>
</p1510:revInfo>
</file>

<file path=ppt/tableStyles.xml><?xml version="1.0" encoding="utf-8"?>
<a:tblStyleLst xmlns:a="http://schemas.openxmlformats.org/drawingml/2006/main" def="{6E6E4BD5-7475-43D7-B9A5-DFBE551C73C3}">
  <a:tblStyle styleId="{6E6E4BD5-7475-43D7-B9A5-DFBE551C73C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79"/>
  </p:normalViewPr>
  <p:slideViewPr>
    <p:cSldViewPr snapToGrid="0">
      <p:cViewPr varScale="1">
        <p:scale>
          <a:sx n="107" d="100"/>
          <a:sy n="107" d="100"/>
        </p:scale>
        <p:origin x="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3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025F6-BF0C-5D4A-B61B-3AC2F3DFA98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BA9A14F1-1422-7B43-B34F-C2108E15D021}">
      <dgm:prSet phldrT="[Testo]" custT="1"/>
      <dgm:spPr/>
      <dgm:t>
        <a:bodyPr/>
        <a:lstStyle/>
        <a:p>
          <a:r>
            <a:rPr lang="it-IT" sz="1800" b="1" dirty="0">
              <a:latin typeface="Calibri" panose="020F0502020204030204" pitchFamily="34" charset="0"/>
              <a:cs typeface="Calibri" panose="020F0502020204030204" pitchFamily="34" charset="0"/>
            </a:rPr>
            <a:t>agro-</a:t>
          </a:r>
          <a:r>
            <a:rPr lang="it-IT" sz="1800" b="1" dirty="0" err="1">
              <a:latin typeface="Calibri" panose="020F0502020204030204" pitchFamily="34" charset="0"/>
              <a:cs typeface="Calibri" panose="020F0502020204030204" pitchFamily="34" charset="0"/>
            </a:rPr>
            <a:t>forestry</a:t>
          </a:r>
          <a:r>
            <a:rPr lang="it-IT" sz="1800" b="1" dirty="0">
              <a:latin typeface="Calibri" panose="020F0502020204030204" pitchFamily="34" charset="0"/>
              <a:cs typeface="Calibri" panose="020F0502020204030204" pitchFamily="34" charset="0"/>
            </a:rPr>
            <a:t> </a:t>
          </a:r>
          <a:r>
            <a:rPr lang="it-IT" sz="1800" b="0" dirty="0">
              <a:latin typeface="Calibri" panose="020F0502020204030204" pitchFamily="34" charset="0"/>
              <a:cs typeface="Calibri" panose="020F0502020204030204" pitchFamily="34" charset="0"/>
            </a:rPr>
            <a:t>with </a:t>
          </a:r>
          <a:r>
            <a:rPr lang="it-IT" sz="1800" b="0" dirty="0" err="1">
              <a:latin typeface="Calibri" panose="020F0502020204030204" pitchFamily="34" charset="0"/>
              <a:cs typeface="Calibri" panose="020F0502020204030204" pitchFamily="34" charset="0"/>
            </a:rPr>
            <a:t>all</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its</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territorial</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ecological</a:t>
          </a:r>
          <a:r>
            <a:rPr lang="it-IT" sz="1800" b="0" dirty="0">
              <a:latin typeface="Calibri" panose="020F0502020204030204" pitchFamily="34" charset="0"/>
              <a:cs typeface="Calibri" panose="020F0502020204030204" pitchFamily="34" charset="0"/>
            </a:rPr>
            <a:t> and </a:t>
          </a:r>
          <a:r>
            <a:rPr lang="it-IT" sz="1800" b="0" dirty="0" err="1">
              <a:latin typeface="Calibri" panose="020F0502020204030204" pitchFamily="34" charset="0"/>
              <a:cs typeface="Calibri" panose="020F0502020204030204" pitchFamily="34" charset="0"/>
            </a:rPr>
            <a:t>productive</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values</a:t>
          </a:r>
          <a:endParaRPr lang="it-IT" sz="1800" dirty="0"/>
        </a:p>
      </dgm:t>
    </dgm:pt>
    <dgm:pt modelId="{FE2F4AC6-8F65-1049-9E4E-BEFC9C0D2DF5}" type="parTrans" cxnId="{0A6F728E-AC29-0146-AB20-CB5338F53C67}">
      <dgm:prSet/>
      <dgm:spPr/>
      <dgm:t>
        <a:bodyPr/>
        <a:lstStyle/>
        <a:p>
          <a:endParaRPr lang="it-IT" sz="1800"/>
        </a:p>
      </dgm:t>
    </dgm:pt>
    <dgm:pt modelId="{1D968110-E0CE-2F4B-87B1-6940E282C472}" type="sibTrans" cxnId="{0A6F728E-AC29-0146-AB20-CB5338F53C67}">
      <dgm:prSet/>
      <dgm:spPr/>
      <dgm:t>
        <a:bodyPr/>
        <a:lstStyle/>
        <a:p>
          <a:endParaRPr lang="it-IT" sz="1800"/>
        </a:p>
      </dgm:t>
    </dgm:pt>
    <dgm:pt modelId="{58B341BD-39BB-0C4E-83F1-711A67074C24}">
      <dgm:prSet phldrT="[Testo]" custT="1"/>
      <dgm:spPr/>
      <dgm:t>
        <a:bodyPr/>
        <a:lstStyle/>
        <a:p>
          <a:r>
            <a:rPr lang="it-IT" sz="1800" b="1" dirty="0" err="1">
              <a:latin typeface="Calibri" panose="020F0502020204030204" pitchFamily="34" charset="0"/>
              <a:cs typeface="Calibri" panose="020F0502020204030204" pitchFamily="34" charset="0"/>
            </a:rPr>
            <a:t>inland</a:t>
          </a:r>
          <a:r>
            <a:rPr lang="it-IT" sz="1800" b="1"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waters</a:t>
          </a:r>
          <a:r>
            <a:rPr lang="it-IT" sz="1800" b="1" dirty="0">
              <a:latin typeface="Calibri" panose="020F0502020204030204" pitchFamily="34" charset="0"/>
              <a:cs typeface="Calibri" panose="020F0502020204030204" pitchFamily="34" charset="0"/>
            </a:rPr>
            <a:t> </a:t>
          </a:r>
          <a:r>
            <a:rPr lang="it-IT" sz="1800" b="0" dirty="0">
              <a:latin typeface="Calibri" panose="020F0502020204030204" pitchFamily="34" charset="0"/>
              <a:cs typeface="Calibri" panose="020F0502020204030204" pitchFamily="34" charset="0"/>
            </a:rPr>
            <a:t>(</a:t>
          </a:r>
          <a:r>
            <a:rPr lang="it-IT" sz="1800" b="0" dirty="0" err="1">
              <a:latin typeface="Calibri" panose="020F0502020204030204" pitchFamily="34" charset="0"/>
              <a:cs typeface="Calibri" panose="020F0502020204030204" pitchFamily="34" charset="0"/>
            </a:rPr>
            <a:t>regulation</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conservation</a:t>
          </a:r>
          <a:r>
            <a:rPr lang="it-IT" sz="1800" b="0" dirty="0">
              <a:latin typeface="Calibri" panose="020F0502020204030204" pitchFamily="34" charset="0"/>
              <a:cs typeface="Calibri" panose="020F0502020204030204" pitchFamily="34" charset="0"/>
            </a:rPr>
            <a:t> and </a:t>
          </a:r>
          <a:r>
            <a:rPr lang="it-IT" sz="1800" b="0" dirty="0" err="1">
              <a:latin typeface="Calibri" panose="020F0502020204030204" pitchFamily="34" charset="0"/>
              <a:cs typeface="Calibri" panose="020F0502020204030204" pitchFamily="34" charset="0"/>
            </a:rPr>
            <a:t>distribution</a:t>
          </a:r>
          <a:r>
            <a:rPr lang="it-IT" sz="1800" b="0" dirty="0">
              <a:latin typeface="Calibri" panose="020F0502020204030204" pitchFamily="34" charset="0"/>
              <a:cs typeface="Calibri" panose="020F0502020204030204" pitchFamily="34" charset="0"/>
            </a:rPr>
            <a:t>)</a:t>
          </a:r>
          <a:endParaRPr lang="it-IT" sz="1800" b="0" dirty="0"/>
        </a:p>
      </dgm:t>
    </dgm:pt>
    <dgm:pt modelId="{5F7D5FCB-EC74-C843-9E2A-B6027690912D}" type="parTrans" cxnId="{B4070AF5-BDFA-4147-BE6B-4E989FC823C5}">
      <dgm:prSet/>
      <dgm:spPr/>
      <dgm:t>
        <a:bodyPr/>
        <a:lstStyle/>
        <a:p>
          <a:endParaRPr lang="it-IT" sz="1800"/>
        </a:p>
      </dgm:t>
    </dgm:pt>
    <dgm:pt modelId="{E16D1243-195F-A74D-8C51-76D7C7431FDF}" type="sibTrans" cxnId="{B4070AF5-BDFA-4147-BE6B-4E989FC823C5}">
      <dgm:prSet/>
      <dgm:spPr/>
      <dgm:t>
        <a:bodyPr/>
        <a:lstStyle/>
        <a:p>
          <a:endParaRPr lang="it-IT" sz="1800"/>
        </a:p>
      </dgm:t>
    </dgm:pt>
    <dgm:pt modelId="{F5AF3D27-6449-4A46-8141-3C45FF9D3710}">
      <dgm:prSet phldrT="[Testo]" custT="1"/>
      <dgm:spPr/>
      <dgm:t>
        <a:bodyPr/>
        <a:lstStyle/>
        <a:p>
          <a:r>
            <a:rPr lang="it-IT" sz="1800" b="1" dirty="0" err="1">
              <a:latin typeface="Calibri" panose="020F0502020204030204" pitchFamily="34" charset="0"/>
              <a:cs typeface="Calibri" panose="020F0502020204030204" pitchFamily="34" charset="0"/>
            </a:rPr>
            <a:t>hydrogeological</a:t>
          </a:r>
          <a:r>
            <a:rPr lang="it-IT" sz="1800" b="1"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aspects</a:t>
          </a:r>
          <a:r>
            <a:rPr lang="it-IT" sz="1800" b="1" dirty="0">
              <a:latin typeface="Calibri" panose="020F0502020204030204" pitchFamily="34" charset="0"/>
              <a:cs typeface="Calibri" panose="020F0502020204030204" pitchFamily="34" charset="0"/>
            </a:rPr>
            <a:t> of the </a:t>
          </a:r>
          <a:r>
            <a:rPr lang="it-IT" sz="1800" b="1" dirty="0" err="1">
              <a:latin typeface="Calibri" panose="020F0502020204030204" pitchFamily="34" charset="0"/>
              <a:cs typeface="Calibri" panose="020F0502020204030204" pitchFamily="34" charset="0"/>
            </a:rPr>
            <a:t>territory</a:t>
          </a:r>
          <a:r>
            <a:rPr lang="it-IT" sz="1800" b="1" dirty="0">
              <a:latin typeface="Calibri" panose="020F0502020204030204" pitchFamily="34" charset="0"/>
              <a:cs typeface="Calibri" panose="020F0502020204030204" pitchFamily="34" charset="0"/>
            </a:rPr>
            <a:t> </a:t>
          </a:r>
          <a:r>
            <a:rPr lang="it-IT" sz="1800" b="0" dirty="0">
              <a:latin typeface="Calibri" panose="020F0502020204030204" pitchFamily="34" charset="0"/>
              <a:cs typeface="Calibri" panose="020F0502020204030204" pitchFamily="34" charset="0"/>
            </a:rPr>
            <a:t>(</a:t>
          </a:r>
          <a:r>
            <a:rPr lang="it-IT" sz="1800" b="0" dirty="0" err="1">
              <a:latin typeface="Calibri" panose="020F0502020204030204" pitchFamily="34" charset="0"/>
              <a:cs typeface="Calibri" panose="020F0502020204030204" pitchFamily="34" charset="0"/>
            </a:rPr>
            <a:t>territorial</a:t>
          </a:r>
          <a:r>
            <a:rPr lang="it-IT" sz="1800" b="0" dirty="0">
              <a:latin typeface="Calibri" panose="020F0502020204030204" pitchFamily="34" charset="0"/>
              <a:cs typeface="Calibri" panose="020F0502020204030204" pitchFamily="34" charset="0"/>
            </a:rPr>
            <a:t> risk and planning)</a:t>
          </a:r>
          <a:endParaRPr lang="it-IT" sz="1800" b="0" dirty="0"/>
        </a:p>
      </dgm:t>
    </dgm:pt>
    <dgm:pt modelId="{9E56B78C-7C9E-3B44-B646-9C1F2A698C6A}" type="parTrans" cxnId="{B721D27A-668F-4A47-A00B-CEE1BBFF2CBE}">
      <dgm:prSet/>
      <dgm:spPr/>
      <dgm:t>
        <a:bodyPr/>
        <a:lstStyle/>
        <a:p>
          <a:endParaRPr lang="it-IT" sz="1800"/>
        </a:p>
      </dgm:t>
    </dgm:pt>
    <dgm:pt modelId="{89F7D810-84FD-1B4C-8D86-8A2ABE1A0B3F}" type="sibTrans" cxnId="{B721D27A-668F-4A47-A00B-CEE1BBFF2CBE}">
      <dgm:prSet/>
      <dgm:spPr/>
      <dgm:t>
        <a:bodyPr/>
        <a:lstStyle/>
        <a:p>
          <a:endParaRPr lang="it-IT" sz="1800"/>
        </a:p>
      </dgm:t>
    </dgm:pt>
    <dgm:pt modelId="{B8A04AC2-92F2-F44D-80AC-A47998AFCDA3}" type="pres">
      <dgm:prSet presAssocID="{32B025F6-BF0C-5D4A-B61B-3AC2F3DFA98B}" presName="Name0" presStyleCnt="0">
        <dgm:presLayoutVars>
          <dgm:chMax val="7"/>
          <dgm:chPref val="7"/>
          <dgm:dir/>
        </dgm:presLayoutVars>
      </dgm:prSet>
      <dgm:spPr/>
    </dgm:pt>
    <dgm:pt modelId="{9D8CD09D-DD80-FF42-9A2B-5A112CA45BC4}" type="pres">
      <dgm:prSet presAssocID="{32B025F6-BF0C-5D4A-B61B-3AC2F3DFA98B}" presName="Name1" presStyleCnt="0"/>
      <dgm:spPr/>
    </dgm:pt>
    <dgm:pt modelId="{129CC961-4E05-6341-8C43-4412020F77FD}" type="pres">
      <dgm:prSet presAssocID="{32B025F6-BF0C-5D4A-B61B-3AC2F3DFA98B}" presName="cycle" presStyleCnt="0"/>
      <dgm:spPr/>
    </dgm:pt>
    <dgm:pt modelId="{F1BF0FE2-1C51-5641-A478-04820C5506DB}" type="pres">
      <dgm:prSet presAssocID="{32B025F6-BF0C-5D4A-B61B-3AC2F3DFA98B}" presName="srcNode" presStyleLbl="node1" presStyleIdx="0" presStyleCnt="3"/>
      <dgm:spPr/>
    </dgm:pt>
    <dgm:pt modelId="{72C0BC4D-36FB-CF45-AA3D-91EEF1A8B494}" type="pres">
      <dgm:prSet presAssocID="{32B025F6-BF0C-5D4A-B61B-3AC2F3DFA98B}" presName="conn" presStyleLbl="parChTrans1D2" presStyleIdx="0" presStyleCnt="1"/>
      <dgm:spPr/>
    </dgm:pt>
    <dgm:pt modelId="{8FC7DDB1-B84F-9745-A67A-863192049DD6}" type="pres">
      <dgm:prSet presAssocID="{32B025F6-BF0C-5D4A-B61B-3AC2F3DFA98B}" presName="extraNode" presStyleLbl="node1" presStyleIdx="0" presStyleCnt="3"/>
      <dgm:spPr/>
    </dgm:pt>
    <dgm:pt modelId="{057C8748-6B0B-AC42-ACFF-07AD5D4F2DC9}" type="pres">
      <dgm:prSet presAssocID="{32B025F6-BF0C-5D4A-B61B-3AC2F3DFA98B}" presName="dstNode" presStyleLbl="node1" presStyleIdx="0" presStyleCnt="3"/>
      <dgm:spPr/>
    </dgm:pt>
    <dgm:pt modelId="{0E45FEFF-04F3-894B-80C8-359A9A564ED3}" type="pres">
      <dgm:prSet presAssocID="{BA9A14F1-1422-7B43-B34F-C2108E15D021}" presName="text_1" presStyleLbl="node1" presStyleIdx="0" presStyleCnt="3" custLinFactNeighborX="8725" custLinFactNeighborY="713">
        <dgm:presLayoutVars>
          <dgm:bulletEnabled val="1"/>
        </dgm:presLayoutVars>
      </dgm:prSet>
      <dgm:spPr/>
    </dgm:pt>
    <dgm:pt modelId="{4B55B160-14A7-5B40-A8BB-4006771E0CB0}" type="pres">
      <dgm:prSet presAssocID="{BA9A14F1-1422-7B43-B34F-C2108E15D021}" presName="accent_1" presStyleCnt="0"/>
      <dgm:spPr/>
    </dgm:pt>
    <dgm:pt modelId="{42BB700B-BB08-714C-AAB4-14DD38906BB3}" type="pres">
      <dgm:prSet presAssocID="{BA9A14F1-1422-7B43-B34F-C2108E15D021}" presName="accentRepeatNode" presStyleLbl="solidFgAcc1" presStyleIdx="0" presStyleCnt="3"/>
      <dgm:spPr/>
    </dgm:pt>
    <dgm:pt modelId="{845D597A-C4B7-C648-A86F-92066A00D22A}" type="pres">
      <dgm:prSet presAssocID="{58B341BD-39BB-0C4E-83F1-711A67074C24}" presName="text_2" presStyleLbl="node1" presStyleIdx="1" presStyleCnt="3">
        <dgm:presLayoutVars>
          <dgm:bulletEnabled val="1"/>
        </dgm:presLayoutVars>
      </dgm:prSet>
      <dgm:spPr/>
    </dgm:pt>
    <dgm:pt modelId="{C5A7597B-7C62-1940-AD74-E5922CD2F134}" type="pres">
      <dgm:prSet presAssocID="{58B341BD-39BB-0C4E-83F1-711A67074C24}" presName="accent_2" presStyleCnt="0"/>
      <dgm:spPr/>
    </dgm:pt>
    <dgm:pt modelId="{421A513A-B0E5-F04E-A277-BDFD28809181}" type="pres">
      <dgm:prSet presAssocID="{58B341BD-39BB-0C4E-83F1-711A67074C24}" presName="accentRepeatNode" presStyleLbl="solidFgAcc1" presStyleIdx="1" presStyleCnt="3"/>
      <dgm:spPr/>
    </dgm:pt>
    <dgm:pt modelId="{509277C8-0F15-2A41-A6B1-18A5AB3C3889}" type="pres">
      <dgm:prSet presAssocID="{F5AF3D27-6449-4A46-8141-3C45FF9D3710}" presName="text_3" presStyleLbl="node1" presStyleIdx="2" presStyleCnt="3">
        <dgm:presLayoutVars>
          <dgm:bulletEnabled val="1"/>
        </dgm:presLayoutVars>
      </dgm:prSet>
      <dgm:spPr/>
    </dgm:pt>
    <dgm:pt modelId="{F7CC8C1B-FC30-D749-9104-323F8C37E466}" type="pres">
      <dgm:prSet presAssocID="{F5AF3D27-6449-4A46-8141-3C45FF9D3710}" presName="accent_3" presStyleCnt="0"/>
      <dgm:spPr/>
    </dgm:pt>
    <dgm:pt modelId="{37AC45AB-EBE3-2940-A257-4B5B304FC80E}" type="pres">
      <dgm:prSet presAssocID="{F5AF3D27-6449-4A46-8141-3C45FF9D3710}" presName="accentRepeatNode" presStyleLbl="solidFgAcc1" presStyleIdx="2" presStyleCnt="3"/>
      <dgm:spPr/>
    </dgm:pt>
  </dgm:ptLst>
  <dgm:cxnLst>
    <dgm:cxn modelId="{B721D27A-668F-4A47-A00B-CEE1BBFF2CBE}" srcId="{32B025F6-BF0C-5D4A-B61B-3AC2F3DFA98B}" destId="{F5AF3D27-6449-4A46-8141-3C45FF9D3710}" srcOrd="2" destOrd="0" parTransId="{9E56B78C-7C9E-3B44-B646-9C1F2A698C6A}" sibTransId="{89F7D810-84FD-1B4C-8D86-8A2ABE1A0B3F}"/>
    <dgm:cxn modelId="{FC675787-55FC-004D-831C-9ED4A7FD3F41}" type="presOf" srcId="{F5AF3D27-6449-4A46-8141-3C45FF9D3710}" destId="{509277C8-0F15-2A41-A6B1-18A5AB3C3889}" srcOrd="0" destOrd="0" presId="urn:microsoft.com/office/officeart/2008/layout/VerticalCurvedList"/>
    <dgm:cxn modelId="{0A6F728E-AC29-0146-AB20-CB5338F53C67}" srcId="{32B025F6-BF0C-5D4A-B61B-3AC2F3DFA98B}" destId="{BA9A14F1-1422-7B43-B34F-C2108E15D021}" srcOrd="0" destOrd="0" parTransId="{FE2F4AC6-8F65-1049-9E4E-BEFC9C0D2DF5}" sibTransId="{1D968110-E0CE-2F4B-87B1-6940E282C472}"/>
    <dgm:cxn modelId="{FE4D43AE-AF8B-7445-BBC5-6F4E756E8B2F}" type="presOf" srcId="{1D968110-E0CE-2F4B-87B1-6940E282C472}" destId="{72C0BC4D-36FB-CF45-AA3D-91EEF1A8B494}" srcOrd="0" destOrd="0" presId="urn:microsoft.com/office/officeart/2008/layout/VerticalCurvedList"/>
    <dgm:cxn modelId="{70D24AB4-01FE-7347-BBCE-27EA384D4D7D}" type="presOf" srcId="{32B025F6-BF0C-5D4A-B61B-3AC2F3DFA98B}" destId="{B8A04AC2-92F2-F44D-80AC-A47998AFCDA3}" srcOrd="0" destOrd="0" presId="urn:microsoft.com/office/officeart/2008/layout/VerticalCurvedList"/>
    <dgm:cxn modelId="{7B330FC4-EF30-2A40-8DA7-7F1083EB0CDA}" type="presOf" srcId="{58B341BD-39BB-0C4E-83F1-711A67074C24}" destId="{845D597A-C4B7-C648-A86F-92066A00D22A}" srcOrd="0" destOrd="0" presId="urn:microsoft.com/office/officeart/2008/layout/VerticalCurvedList"/>
    <dgm:cxn modelId="{0E9080C5-D0AB-B644-B7A8-02608840C532}" type="presOf" srcId="{BA9A14F1-1422-7B43-B34F-C2108E15D021}" destId="{0E45FEFF-04F3-894B-80C8-359A9A564ED3}" srcOrd="0" destOrd="0" presId="urn:microsoft.com/office/officeart/2008/layout/VerticalCurvedList"/>
    <dgm:cxn modelId="{B4070AF5-BDFA-4147-BE6B-4E989FC823C5}" srcId="{32B025F6-BF0C-5D4A-B61B-3AC2F3DFA98B}" destId="{58B341BD-39BB-0C4E-83F1-711A67074C24}" srcOrd="1" destOrd="0" parTransId="{5F7D5FCB-EC74-C843-9E2A-B6027690912D}" sibTransId="{E16D1243-195F-A74D-8C51-76D7C7431FDF}"/>
    <dgm:cxn modelId="{E0923F72-7B3F-5547-94F3-BA80FF1B5F08}" type="presParOf" srcId="{B8A04AC2-92F2-F44D-80AC-A47998AFCDA3}" destId="{9D8CD09D-DD80-FF42-9A2B-5A112CA45BC4}" srcOrd="0" destOrd="0" presId="urn:microsoft.com/office/officeart/2008/layout/VerticalCurvedList"/>
    <dgm:cxn modelId="{E076406D-A24F-D843-870E-23B2C509DF47}" type="presParOf" srcId="{9D8CD09D-DD80-FF42-9A2B-5A112CA45BC4}" destId="{129CC961-4E05-6341-8C43-4412020F77FD}" srcOrd="0" destOrd="0" presId="urn:microsoft.com/office/officeart/2008/layout/VerticalCurvedList"/>
    <dgm:cxn modelId="{FDE18766-6134-E641-8492-9F33A38089C9}" type="presParOf" srcId="{129CC961-4E05-6341-8C43-4412020F77FD}" destId="{F1BF0FE2-1C51-5641-A478-04820C5506DB}" srcOrd="0" destOrd="0" presId="urn:microsoft.com/office/officeart/2008/layout/VerticalCurvedList"/>
    <dgm:cxn modelId="{78320A34-D1F0-044C-8FCA-D220AA497476}" type="presParOf" srcId="{129CC961-4E05-6341-8C43-4412020F77FD}" destId="{72C0BC4D-36FB-CF45-AA3D-91EEF1A8B494}" srcOrd="1" destOrd="0" presId="urn:microsoft.com/office/officeart/2008/layout/VerticalCurvedList"/>
    <dgm:cxn modelId="{FE4E941A-6C76-2141-A01A-C6051DF1393F}" type="presParOf" srcId="{129CC961-4E05-6341-8C43-4412020F77FD}" destId="{8FC7DDB1-B84F-9745-A67A-863192049DD6}" srcOrd="2" destOrd="0" presId="urn:microsoft.com/office/officeart/2008/layout/VerticalCurvedList"/>
    <dgm:cxn modelId="{61A8655D-5EC9-5243-92B8-CE82219E319F}" type="presParOf" srcId="{129CC961-4E05-6341-8C43-4412020F77FD}" destId="{057C8748-6B0B-AC42-ACFF-07AD5D4F2DC9}" srcOrd="3" destOrd="0" presId="urn:microsoft.com/office/officeart/2008/layout/VerticalCurvedList"/>
    <dgm:cxn modelId="{479FEF3E-88F2-A544-B2DD-B8B294F4C6E7}" type="presParOf" srcId="{9D8CD09D-DD80-FF42-9A2B-5A112CA45BC4}" destId="{0E45FEFF-04F3-894B-80C8-359A9A564ED3}" srcOrd="1" destOrd="0" presId="urn:microsoft.com/office/officeart/2008/layout/VerticalCurvedList"/>
    <dgm:cxn modelId="{233EA7D4-CE5D-F249-8A3A-EF3EEE38EA03}" type="presParOf" srcId="{9D8CD09D-DD80-FF42-9A2B-5A112CA45BC4}" destId="{4B55B160-14A7-5B40-A8BB-4006771E0CB0}" srcOrd="2" destOrd="0" presId="urn:microsoft.com/office/officeart/2008/layout/VerticalCurvedList"/>
    <dgm:cxn modelId="{5D71F4B9-49B1-7440-A704-BCB583A56FB1}" type="presParOf" srcId="{4B55B160-14A7-5B40-A8BB-4006771E0CB0}" destId="{42BB700B-BB08-714C-AAB4-14DD38906BB3}" srcOrd="0" destOrd="0" presId="urn:microsoft.com/office/officeart/2008/layout/VerticalCurvedList"/>
    <dgm:cxn modelId="{DDE89475-2661-0245-B367-A1EBB0F195AD}" type="presParOf" srcId="{9D8CD09D-DD80-FF42-9A2B-5A112CA45BC4}" destId="{845D597A-C4B7-C648-A86F-92066A00D22A}" srcOrd="3" destOrd="0" presId="urn:microsoft.com/office/officeart/2008/layout/VerticalCurvedList"/>
    <dgm:cxn modelId="{61E0EF9A-934A-674A-A3C2-867C09DE1B40}" type="presParOf" srcId="{9D8CD09D-DD80-FF42-9A2B-5A112CA45BC4}" destId="{C5A7597B-7C62-1940-AD74-E5922CD2F134}" srcOrd="4" destOrd="0" presId="urn:microsoft.com/office/officeart/2008/layout/VerticalCurvedList"/>
    <dgm:cxn modelId="{566F687E-4E31-F247-941E-950E89469601}" type="presParOf" srcId="{C5A7597B-7C62-1940-AD74-E5922CD2F134}" destId="{421A513A-B0E5-F04E-A277-BDFD28809181}" srcOrd="0" destOrd="0" presId="urn:microsoft.com/office/officeart/2008/layout/VerticalCurvedList"/>
    <dgm:cxn modelId="{48CD9589-004C-1B4E-B1A4-C3094412CDD3}" type="presParOf" srcId="{9D8CD09D-DD80-FF42-9A2B-5A112CA45BC4}" destId="{509277C8-0F15-2A41-A6B1-18A5AB3C3889}" srcOrd="5" destOrd="0" presId="urn:microsoft.com/office/officeart/2008/layout/VerticalCurvedList"/>
    <dgm:cxn modelId="{A4E231C0-EF59-3642-A432-973E4D39C8D0}" type="presParOf" srcId="{9D8CD09D-DD80-FF42-9A2B-5A112CA45BC4}" destId="{F7CC8C1B-FC30-D749-9104-323F8C37E466}" srcOrd="6" destOrd="0" presId="urn:microsoft.com/office/officeart/2008/layout/VerticalCurvedList"/>
    <dgm:cxn modelId="{5CD5EBDC-7AC7-B74C-BB31-5F3FBD99BDD3}" type="presParOf" srcId="{F7CC8C1B-FC30-D749-9104-323F8C37E466}" destId="{37AC45AB-EBE3-2940-A257-4B5B304FC8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025F6-BF0C-5D4A-B61B-3AC2F3DFA98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BA9A14F1-1422-7B43-B34F-C2108E15D021}">
      <dgm:prSet phldrT="[Testo]" custT="1"/>
      <dgm:spPr/>
      <dgm:t>
        <a:bodyPr/>
        <a:lstStyle/>
        <a:p>
          <a:r>
            <a:rPr lang="it-IT" sz="1800" b="1" dirty="0" err="1">
              <a:latin typeface="Calibri" panose="020F0502020204030204" pitchFamily="34" charset="0"/>
              <a:cs typeface="Calibri" panose="020F0502020204030204" pitchFamily="34" charset="0"/>
            </a:rPr>
            <a:t>infrastructure</a:t>
          </a:r>
          <a:r>
            <a:rPr lang="it-IT" sz="1800" b="1" dirty="0">
              <a:latin typeface="Calibri" panose="020F0502020204030204" pitchFamily="34" charset="0"/>
              <a:cs typeface="Calibri" panose="020F0502020204030204" pitchFamily="34" charset="0"/>
            </a:rPr>
            <a:t> &amp; </a:t>
          </a:r>
          <a:r>
            <a:rPr lang="it-IT" sz="1800" b="1" dirty="0" err="1">
              <a:latin typeface="Calibri" panose="020F0502020204030204" pitchFamily="34" charset="0"/>
              <a:cs typeface="Calibri" panose="020F0502020204030204" pitchFamily="34" charset="0"/>
            </a:rPr>
            <a:t>strategic</a:t>
          </a:r>
          <a:r>
            <a:rPr lang="it-IT" sz="1800" b="1" dirty="0">
              <a:latin typeface="Calibri" panose="020F0502020204030204" pitchFamily="34" charset="0"/>
              <a:cs typeface="Calibri" panose="020F0502020204030204" pitchFamily="34" charset="0"/>
            </a:rPr>
            <a:t> activities</a:t>
          </a:r>
          <a:endParaRPr lang="it-IT" sz="1800" dirty="0"/>
        </a:p>
      </dgm:t>
    </dgm:pt>
    <dgm:pt modelId="{FE2F4AC6-8F65-1049-9E4E-BEFC9C0D2DF5}" type="parTrans" cxnId="{0A6F728E-AC29-0146-AB20-CB5338F53C67}">
      <dgm:prSet/>
      <dgm:spPr/>
      <dgm:t>
        <a:bodyPr/>
        <a:lstStyle/>
        <a:p>
          <a:endParaRPr lang="it-IT" sz="1800"/>
        </a:p>
      </dgm:t>
    </dgm:pt>
    <dgm:pt modelId="{1D968110-E0CE-2F4B-87B1-6940E282C472}" type="sibTrans" cxnId="{0A6F728E-AC29-0146-AB20-CB5338F53C67}">
      <dgm:prSet/>
      <dgm:spPr/>
      <dgm:t>
        <a:bodyPr/>
        <a:lstStyle/>
        <a:p>
          <a:endParaRPr lang="it-IT" sz="1800"/>
        </a:p>
      </dgm:t>
    </dgm:pt>
    <dgm:pt modelId="{58B341BD-39BB-0C4E-83F1-711A67074C24}">
      <dgm:prSet phldrT="[Testo]" custT="1"/>
      <dgm:spPr/>
      <dgm:t>
        <a:bodyPr/>
        <a:lstStyle/>
        <a:p>
          <a:r>
            <a:rPr lang="it-IT" sz="1800" b="1" dirty="0">
              <a:latin typeface="Calibri" panose="020F0502020204030204" pitchFamily="34" charset="0"/>
              <a:cs typeface="Calibri" panose="020F0502020204030204" pitchFamily="34" charset="0"/>
            </a:rPr>
            <a:t>Health &amp; </a:t>
          </a:r>
          <a:r>
            <a:rPr lang="it-IT" sz="1800" b="1" dirty="0" err="1">
              <a:latin typeface="Calibri" panose="020F0502020204030204" pitchFamily="34" charset="0"/>
              <a:cs typeface="Calibri" panose="020F0502020204030204" pitchFamily="34" charset="0"/>
            </a:rPr>
            <a:t>wellbeing</a:t>
          </a:r>
          <a:endParaRPr lang="it-IT" sz="1800" dirty="0"/>
        </a:p>
      </dgm:t>
    </dgm:pt>
    <dgm:pt modelId="{5F7D5FCB-EC74-C843-9E2A-B6027690912D}" type="parTrans" cxnId="{B4070AF5-BDFA-4147-BE6B-4E989FC823C5}">
      <dgm:prSet/>
      <dgm:spPr/>
      <dgm:t>
        <a:bodyPr/>
        <a:lstStyle/>
        <a:p>
          <a:endParaRPr lang="it-IT" sz="1800"/>
        </a:p>
      </dgm:t>
    </dgm:pt>
    <dgm:pt modelId="{E16D1243-195F-A74D-8C51-76D7C7431FDF}" type="sibTrans" cxnId="{B4070AF5-BDFA-4147-BE6B-4E989FC823C5}">
      <dgm:prSet/>
      <dgm:spPr/>
      <dgm:t>
        <a:bodyPr/>
        <a:lstStyle/>
        <a:p>
          <a:endParaRPr lang="it-IT" sz="1800"/>
        </a:p>
      </dgm:t>
    </dgm:pt>
    <dgm:pt modelId="{F5AF3D27-6449-4A46-8141-3C45FF9D3710}">
      <dgm:prSet phldrT="[Testo]" custT="1"/>
      <dgm:spPr/>
      <dgm:t>
        <a:bodyPr/>
        <a:lstStyle/>
        <a:p>
          <a:r>
            <a:rPr lang="it-IT" sz="1800" b="1" dirty="0">
              <a:latin typeface="Calibri" panose="020F0502020204030204" pitchFamily="34" charset="0"/>
              <a:cs typeface="Calibri" panose="020F0502020204030204" pitchFamily="34" charset="0"/>
            </a:rPr>
            <a:t>Costs &amp; </a:t>
          </a:r>
          <a:r>
            <a:rPr lang="it-IT" sz="1800" b="1" dirty="0" err="1">
              <a:latin typeface="Calibri" panose="020F0502020204030204" pitchFamily="34" charset="0"/>
              <a:cs typeface="Calibri" panose="020F0502020204030204" pitchFamily="34" charset="0"/>
            </a:rPr>
            <a:t>transition</a:t>
          </a:r>
          <a:r>
            <a:rPr lang="it-IT" sz="1800" b="1"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environment</a:t>
          </a:r>
          <a:r>
            <a:rPr lang="it-IT" sz="1800" b="1"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including</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biodiversity</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ecosistem</a:t>
          </a:r>
          <a:r>
            <a:rPr lang="it-IT" sz="1800" b="0" dirty="0">
              <a:latin typeface="Calibri" panose="020F0502020204030204" pitchFamily="34" charset="0"/>
              <a:cs typeface="Calibri" panose="020F0502020204030204" pitchFamily="34" charset="0"/>
            </a:rPr>
            <a:t> services &amp; </a:t>
          </a:r>
          <a:r>
            <a:rPr lang="it-IT" sz="1800" b="0" dirty="0" err="1">
              <a:latin typeface="Calibri" panose="020F0502020204030204" pitchFamily="34" charset="0"/>
              <a:cs typeface="Calibri" panose="020F0502020204030204" pitchFamily="34" charset="0"/>
            </a:rPr>
            <a:t>coastal</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protection</a:t>
          </a:r>
          <a:r>
            <a:rPr lang="it-IT" sz="1800" b="0" dirty="0">
              <a:latin typeface="Calibri" panose="020F0502020204030204" pitchFamily="34" charset="0"/>
              <a:cs typeface="Calibri" panose="020F0502020204030204" pitchFamily="34" charset="0"/>
            </a:rPr>
            <a:t>)</a:t>
          </a:r>
          <a:endParaRPr lang="it-IT" sz="1800" b="0" dirty="0"/>
        </a:p>
      </dgm:t>
    </dgm:pt>
    <dgm:pt modelId="{9E56B78C-7C9E-3B44-B646-9C1F2A698C6A}" type="parTrans" cxnId="{B721D27A-668F-4A47-A00B-CEE1BBFF2CBE}">
      <dgm:prSet/>
      <dgm:spPr/>
      <dgm:t>
        <a:bodyPr/>
        <a:lstStyle/>
        <a:p>
          <a:endParaRPr lang="it-IT" sz="1800"/>
        </a:p>
      </dgm:t>
    </dgm:pt>
    <dgm:pt modelId="{89F7D810-84FD-1B4C-8D86-8A2ABE1A0B3F}" type="sibTrans" cxnId="{B721D27A-668F-4A47-A00B-CEE1BBFF2CBE}">
      <dgm:prSet/>
      <dgm:spPr/>
      <dgm:t>
        <a:bodyPr/>
        <a:lstStyle/>
        <a:p>
          <a:endParaRPr lang="it-IT" sz="1800"/>
        </a:p>
      </dgm:t>
    </dgm:pt>
    <dgm:pt modelId="{B8A04AC2-92F2-F44D-80AC-A47998AFCDA3}" type="pres">
      <dgm:prSet presAssocID="{32B025F6-BF0C-5D4A-B61B-3AC2F3DFA98B}" presName="Name0" presStyleCnt="0">
        <dgm:presLayoutVars>
          <dgm:chMax val="7"/>
          <dgm:chPref val="7"/>
          <dgm:dir/>
        </dgm:presLayoutVars>
      </dgm:prSet>
      <dgm:spPr/>
    </dgm:pt>
    <dgm:pt modelId="{9D8CD09D-DD80-FF42-9A2B-5A112CA45BC4}" type="pres">
      <dgm:prSet presAssocID="{32B025F6-BF0C-5D4A-B61B-3AC2F3DFA98B}" presName="Name1" presStyleCnt="0"/>
      <dgm:spPr/>
    </dgm:pt>
    <dgm:pt modelId="{129CC961-4E05-6341-8C43-4412020F77FD}" type="pres">
      <dgm:prSet presAssocID="{32B025F6-BF0C-5D4A-B61B-3AC2F3DFA98B}" presName="cycle" presStyleCnt="0"/>
      <dgm:spPr/>
    </dgm:pt>
    <dgm:pt modelId="{F1BF0FE2-1C51-5641-A478-04820C5506DB}" type="pres">
      <dgm:prSet presAssocID="{32B025F6-BF0C-5D4A-B61B-3AC2F3DFA98B}" presName="srcNode" presStyleLbl="node1" presStyleIdx="0" presStyleCnt="3"/>
      <dgm:spPr/>
    </dgm:pt>
    <dgm:pt modelId="{72C0BC4D-36FB-CF45-AA3D-91EEF1A8B494}" type="pres">
      <dgm:prSet presAssocID="{32B025F6-BF0C-5D4A-B61B-3AC2F3DFA98B}" presName="conn" presStyleLbl="parChTrans1D2" presStyleIdx="0" presStyleCnt="1"/>
      <dgm:spPr/>
    </dgm:pt>
    <dgm:pt modelId="{8FC7DDB1-B84F-9745-A67A-863192049DD6}" type="pres">
      <dgm:prSet presAssocID="{32B025F6-BF0C-5D4A-B61B-3AC2F3DFA98B}" presName="extraNode" presStyleLbl="node1" presStyleIdx="0" presStyleCnt="3"/>
      <dgm:spPr/>
    </dgm:pt>
    <dgm:pt modelId="{057C8748-6B0B-AC42-ACFF-07AD5D4F2DC9}" type="pres">
      <dgm:prSet presAssocID="{32B025F6-BF0C-5D4A-B61B-3AC2F3DFA98B}" presName="dstNode" presStyleLbl="node1" presStyleIdx="0" presStyleCnt="3"/>
      <dgm:spPr/>
    </dgm:pt>
    <dgm:pt modelId="{0E45FEFF-04F3-894B-80C8-359A9A564ED3}" type="pres">
      <dgm:prSet presAssocID="{BA9A14F1-1422-7B43-B34F-C2108E15D021}" presName="text_1" presStyleLbl="node1" presStyleIdx="0" presStyleCnt="3" custLinFactNeighborX="8725" custLinFactNeighborY="713">
        <dgm:presLayoutVars>
          <dgm:bulletEnabled val="1"/>
        </dgm:presLayoutVars>
      </dgm:prSet>
      <dgm:spPr/>
    </dgm:pt>
    <dgm:pt modelId="{4B55B160-14A7-5B40-A8BB-4006771E0CB0}" type="pres">
      <dgm:prSet presAssocID="{BA9A14F1-1422-7B43-B34F-C2108E15D021}" presName="accent_1" presStyleCnt="0"/>
      <dgm:spPr/>
    </dgm:pt>
    <dgm:pt modelId="{42BB700B-BB08-714C-AAB4-14DD38906BB3}" type="pres">
      <dgm:prSet presAssocID="{BA9A14F1-1422-7B43-B34F-C2108E15D021}" presName="accentRepeatNode" presStyleLbl="solidFgAcc1" presStyleIdx="0" presStyleCnt="3"/>
      <dgm:spPr/>
    </dgm:pt>
    <dgm:pt modelId="{845D597A-C4B7-C648-A86F-92066A00D22A}" type="pres">
      <dgm:prSet presAssocID="{58B341BD-39BB-0C4E-83F1-711A67074C24}" presName="text_2" presStyleLbl="node1" presStyleIdx="1" presStyleCnt="3">
        <dgm:presLayoutVars>
          <dgm:bulletEnabled val="1"/>
        </dgm:presLayoutVars>
      </dgm:prSet>
      <dgm:spPr/>
    </dgm:pt>
    <dgm:pt modelId="{C5A7597B-7C62-1940-AD74-E5922CD2F134}" type="pres">
      <dgm:prSet presAssocID="{58B341BD-39BB-0C4E-83F1-711A67074C24}" presName="accent_2" presStyleCnt="0"/>
      <dgm:spPr/>
    </dgm:pt>
    <dgm:pt modelId="{421A513A-B0E5-F04E-A277-BDFD28809181}" type="pres">
      <dgm:prSet presAssocID="{58B341BD-39BB-0C4E-83F1-711A67074C24}" presName="accentRepeatNode" presStyleLbl="solidFgAcc1" presStyleIdx="1" presStyleCnt="3"/>
      <dgm:spPr/>
    </dgm:pt>
    <dgm:pt modelId="{509277C8-0F15-2A41-A6B1-18A5AB3C3889}" type="pres">
      <dgm:prSet presAssocID="{F5AF3D27-6449-4A46-8141-3C45FF9D3710}" presName="text_3" presStyleLbl="node1" presStyleIdx="2" presStyleCnt="3" custScaleY="142164">
        <dgm:presLayoutVars>
          <dgm:bulletEnabled val="1"/>
        </dgm:presLayoutVars>
      </dgm:prSet>
      <dgm:spPr/>
    </dgm:pt>
    <dgm:pt modelId="{F7CC8C1B-FC30-D749-9104-323F8C37E466}" type="pres">
      <dgm:prSet presAssocID="{F5AF3D27-6449-4A46-8141-3C45FF9D3710}" presName="accent_3" presStyleCnt="0"/>
      <dgm:spPr/>
    </dgm:pt>
    <dgm:pt modelId="{37AC45AB-EBE3-2940-A257-4B5B304FC80E}" type="pres">
      <dgm:prSet presAssocID="{F5AF3D27-6449-4A46-8141-3C45FF9D3710}" presName="accentRepeatNode" presStyleLbl="solidFgAcc1" presStyleIdx="2" presStyleCnt="3"/>
      <dgm:spPr/>
    </dgm:pt>
  </dgm:ptLst>
  <dgm:cxnLst>
    <dgm:cxn modelId="{B721D27A-668F-4A47-A00B-CEE1BBFF2CBE}" srcId="{32B025F6-BF0C-5D4A-B61B-3AC2F3DFA98B}" destId="{F5AF3D27-6449-4A46-8141-3C45FF9D3710}" srcOrd="2" destOrd="0" parTransId="{9E56B78C-7C9E-3B44-B646-9C1F2A698C6A}" sibTransId="{89F7D810-84FD-1B4C-8D86-8A2ABE1A0B3F}"/>
    <dgm:cxn modelId="{FC675787-55FC-004D-831C-9ED4A7FD3F41}" type="presOf" srcId="{F5AF3D27-6449-4A46-8141-3C45FF9D3710}" destId="{509277C8-0F15-2A41-A6B1-18A5AB3C3889}" srcOrd="0" destOrd="0" presId="urn:microsoft.com/office/officeart/2008/layout/VerticalCurvedList"/>
    <dgm:cxn modelId="{0A6F728E-AC29-0146-AB20-CB5338F53C67}" srcId="{32B025F6-BF0C-5D4A-B61B-3AC2F3DFA98B}" destId="{BA9A14F1-1422-7B43-B34F-C2108E15D021}" srcOrd="0" destOrd="0" parTransId="{FE2F4AC6-8F65-1049-9E4E-BEFC9C0D2DF5}" sibTransId="{1D968110-E0CE-2F4B-87B1-6940E282C472}"/>
    <dgm:cxn modelId="{FE4D43AE-AF8B-7445-BBC5-6F4E756E8B2F}" type="presOf" srcId="{1D968110-E0CE-2F4B-87B1-6940E282C472}" destId="{72C0BC4D-36FB-CF45-AA3D-91EEF1A8B494}" srcOrd="0" destOrd="0" presId="urn:microsoft.com/office/officeart/2008/layout/VerticalCurvedList"/>
    <dgm:cxn modelId="{70D24AB4-01FE-7347-BBCE-27EA384D4D7D}" type="presOf" srcId="{32B025F6-BF0C-5D4A-B61B-3AC2F3DFA98B}" destId="{B8A04AC2-92F2-F44D-80AC-A47998AFCDA3}" srcOrd="0" destOrd="0" presId="urn:microsoft.com/office/officeart/2008/layout/VerticalCurvedList"/>
    <dgm:cxn modelId="{7B330FC4-EF30-2A40-8DA7-7F1083EB0CDA}" type="presOf" srcId="{58B341BD-39BB-0C4E-83F1-711A67074C24}" destId="{845D597A-C4B7-C648-A86F-92066A00D22A}" srcOrd="0" destOrd="0" presId="urn:microsoft.com/office/officeart/2008/layout/VerticalCurvedList"/>
    <dgm:cxn modelId="{0E9080C5-D0AB-B644-B7A8-02608840C532}" type="presOf" srcId="{BA9A14F1-1422-7B43-B34F-C2108E15D021}" destId="{0E45FEFF-04F3-894B-80C8-359A9A564ED3}" srcOrd="0" destOrd="0" presId="urn:microsoft.com/office/officeart/2008/layout/VerticalCurvedList"/>
    <dgm:cxn modelId="{B4070AF5-BDFA-4147-BE6B-4E989FC823C5}" srcId="{32B025F6-BF0C-5D4A-B61B-3AC2F3DFA98B}" destId="{58B341BD-39BB-0C4E-83F1-711A67074C24}" srcOrd="1" destOrd="0" parTransId="{5F7D5FCB-EC74-C843-9E2A-B6027690912D}" sibTransId="{E16D1243-195F-A74D-8C51-76D7C7431FDF}"/>
    <dgm:cxn modelId="{E0923F72-7B3F-5547-94F3-BA80FF1B5F08}" type="presParOf" srcId="{B8A04AC2-92F2-F44D-80AC-A47998AFCDA3}" destId="{9D8CD09D-DD80-FF42-9A2B-5A112CA45BC4}" srcOrd="0" destOrd="0" presId="urn:microsoft.com/office/officeart/2008/layout/VerticalCurvedList"/>
    <dgm:cxn modelId="{E076406D-A24F-D843-870E-23B2C509DF47}" type="presParOf" srcId="{9D8CD09D-DD80-FF42-9A2B-5A112CA45BC4}" destId="{129CC961-4E05-6341-8C43-4412020F77FD}" srcOrd="0" destOrd="0" presId="urn:microsoft.com/office/officeart/2008/layout/VerticalCurvedList"/>
    <dgm:cxn modelId="{FDE18766-6134-E641-8492-9F33A38089C9}" type="presParOf" srcId="{129CC961-4E05-6341-8C43-4412020F77FD}" destId="{F1BF0FE2-1C51-5641-A478-04820C5506DB}" srcOrd="0" destOrd="0" presId="urn:microsoft.com/office/officeart/2008/layout/VerticalCurvedList"/>
    <dgm:cxn modelId="{78320A34-D1F0-044C-8FCA-D220AA497476}" type="presParOf" srcId="{129CC961-4E05-6341-8C43-4412020F77FD}" destId="{72C0BC4D-36FB-CF45-AA3D-91EEF1A8B494}" srcOrd="1" destOrd="0" presId="urn:microsoft.com/office/officeart/2008/layout/VerticalCurvedList"/>
    <dgm:cxn modelId="{FE4E941A-6C76-2141-A01A-C6051DF1393F}" type="presParOf" srcId="{129CC961-4E05-6341-8C43-4412020F77FD}" destId="{8FC7DDB1-B84F-9745-A67A-863192049DD6}" srcOrd="2" destOrd="0" presId="urn:microsoft.com/office/officeart/2008/layout/VerticalCurvedList"/>
    <dgm:cxn modelId="{61A8655D-5EC9-5243-92B8-CE82219E319F}" type="presParOf" srcId="{129CC961-4E05-6341-8C43-4412020F77FD}" destId="{057C8748-6B0B-AC42-ACFF-07AD5D4F2DC9}" srcOrd="3" destOrd="0" presId="urn:microsoft.com/office/officeart/2008/layout/VerticalCurvedList"/>
    <dgm:cxn modelId="{479FEF3E-88F2-A544-B2DD-B8B294F4C6E7}" type="presParOf" srcId="{9D8CD09D-DD80-FF42-9A2B-5A112CA45BC4}" destId="{0E45FEFF-04F3-894B-80C8-359A9A564ED3}" srcOrd="1" destOrd="0" presId="urn:microsoft.com/office/officeart/2008/layout/VerticalCurvedList"/>
    <dgm:cxn modelId="{233EA7D4-CE5D-F249-8A3A-EF3EEE38EA03}" type="presParOf" srcId="{9D8CD09D-DD80-FF42-9A2B-5A112CA45BC4}" destId="{4B55B160-14A7-5B40-A8BB-4006771E0CB0}" srcOrd="2" destOrd="0" presId="urn:microsoft.com/office/officeart/2008/layout/VerticalCurvedList"/>
    <dgm:cxn modelId="{5D71F4B9-49B1-7440-A704-BCB583A56FB1}" type="presParOf" srcId="{4B55B160-14A7-5B40-A8BB-4006771E0CB0}" destId="{42BB700B-BB08-714C-AAB4-14DD38906BB3}" srcOrd="0" destOrd="0" presId="urn:microsoft.com/office/officeart/2008/layout/VerticalCurvedList"/>
    <dgm:cxn modelId="{DDE89475-2661-0245-B367-A1EBB0F195AD}" type="presParOf" srcId="{9D8CD09D-DD80-FF42-9A2B-5A112CA45BC4}" destId="{845D597A-C4B7-C648-A86F-92066A00D22A}" srcOrd="3" destOrd="0" presId="urn:microsoft.com/office/officeart/2008/layout/VerticalCurvedList"/>
    <dgm:cxn modelId="{61E0EF9A-934A-674A-A3C2-867C09DE1B40}" type="presParOf" srcId="{9D8CD09D-DD80-FF42-9A2B-5A112CA45BC4}" destId="{C5A7597B-7C62-1940-AD74-E5922CD2F134}" srcOrd="4" destOrd="0" presId="urn:microsoft.com/office/officeart/2008/layout/VerticalCurvedList"/>
    <dgm:cxn modelId="{566F687E-4E31-F247-941E-950E89469601}" type="presParOf" srcId="{C5A7597B-7C62-1940-AD74-E5922CD2F134}" destId="{421A513A-B0E5-F04E-A277-BDFD28809181}" srcOrd="0" destOrd="0" presId="urn:microsoft.com/office/officeart/2008/layout/VerticalCurvedList"/>
    <dgm:cxn modelId="{48CD9589-004C-1B4E-B1A4-C3094412CDD3}" type="presParOf" srcId="{9D8CD09D-DD80-FF42-9A2B-5A112CA45BC4}" destId="{509277C8-0F15-2A41-A6B1-18A5AB3C3889}" srcOrd="5" destOrd="0" presId="urn:microsoft.com/office/officeart/2008/layout/VerticalCurvedList"/>
    <dgm:cxn modelId="{A4E231C0-EF59-3642-A432-973E4D39C8D0}" type="presParOf" srcId="{9D8CD09D-DD80-FF42-9A2B-5A112CA45BC4}" destId="{F7CC8C1B-FC30-D749-9104-323F8C37E466}" srcOrd="6" destOrd="0" presId="urn:microsoft.com/office/officeart/2008/layout/VerticalCurvedList"/>
    <dgm:cxn modelId="{5CD5EBDC-7AC7-B74C-BB31-5F3FBD99BDD3}" type="presParOf" srcId="{F7CC8C1B-FC30-D749-9104-323F8C37E466}" destId="{37AC45AB-EBE3-2940-A257-4B5B304FC80E}" srcOrd="0" destOrd="0" presId="urn:microsoft.com/office/officeart/2008/layout/VerticalCurv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0A985-5D36-46CF-AB4F-8A42C3F2C592}"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it-IT"/>
        </a:p>
      </dgm:t>
    </dgm:pt>
    <dgm:pt modelId="{AD0C900B-D278-475B-9EA3-99F236CE2CF4}">
      <dgm:prSet phldrT="[Testo]"/>
      <dgm:spPr/>
      <dgm:t>
        <a:bodyPr/>
        <a:lstStyle/>
        <a:p>
          <a:r>
            <a:rPr lang="it-IT" dirty="0"/>
            <a:t>RCP</a:t>
          </a:r>
        </a:p>
      </dgm:t>
    </dgm:pt>
    <dgm:pt modelId="{1F6BBDF1-2B08-4202-9219-B13CB15A6457}" type="parTrans" cxnId="{DDA61EC4-7673-4D15-AD8D-544F819E6442}">
      <dgm:prSet/>
      <dgm:spPr/>
      <dgm:t>
        <a:bodyPr/>
        <a:lstStyle/>
        <a:p>
          <a:endParaRPr lang="it-IT"/>
        </a:p>
      </dgm:t>
    </dgm:pt>
    <dgm:pt modelId="{DB31D0DC-6EBC-45E6-B2A3-A8AB42CDB722}" type="sibTrans" cxnId="{DDA61EC4-7673-4D15-AD8D-544F819E6442}">
      <dgm:prSet/>
      <dgm:spPr/>
      <dgm:t>
        <a:bodyPr/>
        <a:lstStyle/>
        <a:p>
          <a:endParaRPr lang="it-IT"/>
        </a:p>
      </dgm:t>
    </dgm:pt>
    <dgm:pt modelId="{5D9842EF-FE41-4E3B-B3B3-C09840EDE6D7}">
      <dgm:prSet phldrT="[Testo]"/>
      <dgm:spPr/>
      <dgm:t>
        <a:bodyPr/>
        <a:lstStyle/>
        <a:p>
          <a:r>
            <a:rPr lang="it-IT" dirty="0"/>
            <a:t> ESM</a:t>
          </a:r>
        </a:p>
      </dgm:t>
    </dgm:pt>
    <dgm:pt modelId="{09A9A492-302C-4423-B161-52CABFA837EF}" type="parTrans" cxnId="{58B32A4B-79B7-456E-9E03-AA02257E0256}">
      <dgm:prSet/>
      <dgm:spPr/>
      <dgm:t>
        <a:bodyPr/>
        <a:lstStyle/>
        <a:p>
          <a:endParaRPr lang="it-IT"/>
        </a:p>
      </dgm:t>
    </dgm:pt>
    <dgm:pt modelId="{B0C035BC-209A-463E-9778-86359EE2A571}" type="sibTrans" cxnId="{58B32A4B-79B7-456E-9E03-AA02257E0256}">
      <dgm:prSet/>
      <dgm:spPr/>
      <dgm:t>
        <a:bodyPr/>
        <a:lstStyle/>
        <a:p>
          <a:endParaRPr lang="it-IT"/>
        </a:p>
      </dgm:t>
    </dgm:pt>
    <dgm:pt modelId="{EE970FA8-E01B-4D08-82F6-09C9C162CB0B}">
      <dgm:prSet phldrT="[Testo]"/>
      <dgm:spPr/>
      <dgm:t>
        <a:bodyPr/>
        <a:lstStyle/>
        <a:p>
          <a:r>
            <a:rPr lang="it-IT" dirty="0"/>
            <a:t>RCM </a:t>
          </a:r>
        </a:p>
      </dgm:t>
    </dgm:pt>
    <dgm:pt modelId="{4D39841A-52CB-40AB-BDC0-29E5AFFA4D90}" type="parTrans" cxnId="{297561E8-A218-4064-A5B4-256F46EA264B}">
      <dgm:prSet/>
      <dgm:spPr/>
      <dgm:t>
        <a:bodyPr/>
        <a:lstStyle/>
        <a:p>
          <a:endParaRPr lang="it-IT"/>
        </a:p>
      </dgm:t>
    </dgm:pt>
    <dgm:pt modelId="{D057D557-4058-41AC-88DC-D374D6A7C490}" type="sibTrans" cxnId="{297561E8-A218-4064-A5B4-256F46EA264B}">
      <dgm:prSet/>
      <dgm:spPr/>
      <dgm:t>
        <a:bodyPr/>
        <a:lstStyle/>
        <a:p>
          <a:endParaRPr lang="it-IT"/>
        </a:p>
      </dgm:t>
    </dgm:pt>
    <dgm:pt modelId="{47CCCB08-AE1D-4051-8897-9687790C2B4F}">
      <dgm:prSet phldrT="[Testo]"/>
      <dgm:spPr/>
      <dgm:t>
        <a:bodyPr/>
        <a:lstStyle/>
        <a:p>
          <a:r>
            <a:rPr lang="it-IT" dirty="0"/>
            <a:t>MI</a:t>
          </a:r>
        </a:p>
      </dgm:t>
    </dgm:pt>
    <dgm:pt modelId="{0ED03909-1C18-42D4-AB56-4710B027FC0E}" type="parTrans" cxnId="{0CAC1C0F-D245-47DF-AC34-A683676C3D4C}">
      <dgm:prSet/>
      <dgm:spPr/>
      <dgm:t>
        <a:bodyPr/>
        <a:lstStyle/>
        <a:p>
          <a:endParaRPr lang="it-IT"/>
        </a:p>
      </dgm:t>
    </dgm:pt>
    <dgm:pt modelId="{C1F8677C-DC0B-4336-A9C6-630C38FDC194}" type="sibTrans" cxnId="{0CAC1C0F-D245-47DF-AC34-A683676C3D4C}">
      <dgm:prSet/>
      <dgm:spPr/>
      <dgm:t>
        <a:bodyPr/>
        <a:lstStyle/>
        <a:p>
          <a:endParaRPr lang="it-IT"/>
        </a:p>
      </dgm:t>
    </dgm:pt>
    <dgm:pt modelId="{E971B23B-1502-4EDD-A8E7-1226E51C5AA7}">
      <dgm:prSet phldrT="[Testo]"/>
      <dgm:spPr/>
      <dgm:t>
        <a:bodyPr/>
        <a:lstStyle/>
        <a:p>
          <a:r>
            <a:rPr lang="it-IT" dirty="0"/>
            <a:t>BS</a:t>
          </a:r>
        </a:p>
      </dgm:t>
    </dgm:pt>
    <dgm:pt modelId="{1E87CCE1-CFCF-478D-8B6B-73FDE6A36766}" type="parTrans" cxnId="{00C0B87F-BA60-43CB-B80C-C2A86DA6CB20}">
      <dgm:prSet/>
      <dgm:spPr/>
      <dgm:t>
        <a:bodyPr/>
        <a:lstStyle/>
        <a:p>
          <a:endParaRPr lang="it-IT"/>
        </a:p>
      </dgm:t>
    </dgm:pt>
    <dgm:pt modelId="{15B66159-DEC3-404D-91C4-D656B23FEC11}" type="sibTrans" cxnId="{00C0B87F-BA60-43CB-B80C-C2A86DA6CB20}">
      <dgm:prSet/>
      <dgm:spPr/>
      <dgm:t>
        <a:bodyPr/>
        <a:lstStyle/>
        <a:p>
          <a:endParaRPr lang="it-IT"/>
        </a:p>
      </dgm:t>
    </dgm:pt>
    <dgm:pt modelId="{D464B05B-FE11-4707-865E-42FA5394E977}" type="pres">
      <dgm:prSet presAssocID="{2FD0A985-5D36-46CF-AB4F-8A42C3F2C592}" presName="Name0" presStyleCnt="0">
        <dgm:presLayoutVars>
          <dgm:chMax val="7"/>
          <dgm:chPref val="7"/>
          <dgm:dir/>
          <dgm:animLvl val="lvl"/>
        </dgm:presLayoutVars>
      </dgm:prSet>
      <dgm:spPr/>
    </dgm:pt>
    <dgm:pt modelId="{2DBCBB49-65BA-457B-BC8B-C2429C115222}" type="pres">
      <dgm:prSet presAssocID="{AD0C900B-D278-475B-9EA3-99F236CE2CF4}" presName="Accent1" presStyleCnt="0"/>
      <dgm:spPr/>
    </dgm:pt>
    <dgm:pt modelId="{04D98B04-FBD9-4B30-A142-C0228A1BA37B}" type="pres">
      <dgm:prSet presAssocID="{AD0C900B-D278-475B-9EA3-99F236CE2CF4}" presName="Accent" presStyleLbl="node1" presStyleIdx="0" presStyleCnt="5"/>
      <dgm:spPr/>
    </dgm:pt>
    <dgm:pt modelId="{E344A169-903F-4174-8F33-5F5BA4AD4B4F}" type="pres">
      <dgm:prSet presAssocID="{AD0C900B-D278-475B-9EA3-99F236CE2CF4}" presName="Parent1" presStyleLbl="revTx" presStyleIdx="0" presStyleCnt="5">
        <dgm:presLayoutVars>
          <dgm:chMax val="1"/>
          <dgm:chPref val="1"/>
          <dgm:bulletEnabled val="1"/>
        </dgm:presLayoutVars>
      </dgm:prSet>
      <dgm:spPr/>
    </dgm:pt>
    <dgm:pt modelId="{C364173E-9825-47AC-BAE8-7DA7157AD0E3}" type="pres">
      <dgm:prSet presAssocID="{5D9842EF-FE41-4E3B-B3B3-C09840EDE6D7}" presName="Accent2" presStyleCnt="0"/>
      <dgm:spPr/>
    </dgm:pt>
    <dgm:pt modelId="{2FBE5728-3BBD-4EF9-81CE-4EC85A98E429}" type="pres">
      <dgm:prSet presAssocID="{5D9842EF-FE41-4E3B-B3B3-C09840EDE6D7}" presName="Accent" presStyleLbl="node1" presStyleIdx="1" presStyleCnt="5"/>
      <dgm:spPr>
        <a:solidFill>
          <a:schemeClr val="accent3"/>
        </a:solidFill>
        <a:ln>
          <a:solidFill>
            <a:schemeClr val="bg1"/>
          </a:solidFill>
        </a:ln>
      </dgm:spPr>
    </dgm:pt>
    <dgm:pt modelId="{E24DA93F-9643-4431-8D2E-D2A5A36B73F4}" type="pres">
      <dgm:prSet presAssocID="{5D9842EF-FE41-4E3B-B3B3-C09840EDE6D7}" presName="Parent2" presStyleLbl="revTx" presStyleIdx="1" presStyleCnt="5">
        <dgm:presLayoutVars>
          <dgm:chMax val="1"/>
          <dgm:chPref val="1"/>
          <dgm:bulletEnabled val="1"/>
        </dgm:presLayoutVars>
      </dgm:prSet>
      <dgm:spPr/>
    </dgm:pt>
    <dgm:pt modelId="{2ED01BB2-CB01-4CD5-B116-68DE9FAD4FB8}" type="pres">
      <dgm:prSet presAssocID="{EE970FA8-E01B-4D08-82F6-09C9C162CB0B}" presName="Accent3" presStyleCnt="0"/>
      <dgm:spPr/>
    </dgm:pt>
    <dgm:pt modelId="{585F9197-5522-4E59-8D12-1C85C83806C5}" type="pres">
      <dgm:prSet presAssocID="{EE970FA8-E01B-4D08-82F6-09C9C162CB0B}" presName="Accent" presStyleLbl="node1" presStyleIdx="2" presStyleCnt="5"/>
      <dgm:spPr>
        <a:solidFill>
          <a:schemeClr val="accent2"/>
        </a:solidFill>
        <a:ln>
          <a:solidFill>
            <a:schemeClr val="bg1"/>
          </a:solidFill>
        </a:ln>
      </dgm:spPr>
    </dgm:pt>
    <dgm:pt modelId="{E57C09B6-7CC3-4842-AB4C-97CD5CFF7626}" type="pres">
      <dgm:prSet presAssocID="{EE970FA8-E01B-4D08-82F6-09C9C162CB0B}" presName="Parent3" presStyleLbl="revTx" presStyleIdx="2" presStyleCnt="5">
        <dgm:presLayoutVars>
          <dgm:chMax val="1"/>
          <dgm:chPref val="1"/>
          <dgm:bulletEnabled val="1"/>
        </dgm:presLayoutVars>
      </dgm:prSet>
      <dgm:spPr/>
    </dgm:pt>
    <dgm:pt modelId="{59CB9236-1ECD-4FAA-A630-22AEA2F1FE5C}" type="pres">
      <dgm:prSet presAssocID="{E971B23B-1502-4EDD-A8E7-1226E51C5AA7}" presName="Accent4" presStyleCnt="0"/>
      <dgm:spPr/>
    </dgm:pt>
    <dgm:pt modelId="{A56C609D-EFDC-4187-B291-259B9B124A6D}" type="pres">
      <dgm:prSet presAssocID="{E971B23B-1502-4EDD-A8E7-1226E51C5AA7}" presName="Accent" presStyleLbl="node1" presStyleIdx="3" presStyleCnt="5"/>
      <dgm:spPr>
        <a:solidFill>
          <a:schemeClr val="accent6"/>
        </a:solidFill>
      </dgm:spPr>
    </dgm:pt>
    <dgm:pt modelId="{F5443B2E-D550-4A6E-BD20-4CA29973EF08}" type="pres">
      <dgm:prSet presAssocID="{E971B23B-1502-4EDD-A8E7-1226E51C5AA7}" presName="Parent4" presStyleLbl="revTx" presStyleIdx="3" presStyleCnt="5">
        <dgm:presLayoutVars>
          <dgm:chMax val="1"/>
          <dgm:chPref val="1"/>
          <dgm:bulletEnabled val="1"/>
        </dgm:presLayoutVars>
      </dgm:prSet>
      <dgm:spPr/>
    </dgm:pt>
    <dgm:pt modelId="{A1166B05-0192-4E66-B402-7C2915007F97}" type="pres">
      <dgm:prSet presAssocID="{47CCCB08-AE1D-4051-8897-9687790C2B4F}" presName="Accent5" presStyleCnt="0"/>
      <dgm:spPr/>
    </dgm:pt>
    <dgm:pt modelId="{B4DF9EE7-DA09-41BA-8E8B-D52DFEBF9046}" type="pres">
      <dgm:prSet presAssocID="{47CCCB08-AE1D-4051-8897-9687790C2B4F}" presName="Accent" presStyleLbl="node1" presStyleIdx="4" presStyleCnt="5"/>
      <dgm:spPr>
        <a:solidFill>
          <a:schemeClr val="accent4"/>
        </a:solidFill>
      </dgm:spPr>
    </dgm:pt>
    <dgm:pt modelId="{FE0F8E66-4633-414F-9E77-479E455E1DD0}" type="pres">
      <dgm:prSet presAssocID="{47CCCB08-AE1D-4051-8897-9687790C2B4F}" presName="Parent5" presStyleLbl="revTx" presStyleIdx="4" presStyleCnt="5">
        <dgm:presLayoutVars>
          <dgm:chMax val="1"/>
          <dgm:chPref val="1"/>
          <dgm:bulletEnabled val="1"/>
        </dgm:presLayoutVars>
      </dgm:prSet>
      <dgm:spPr/>
    </dgm:pt>
  </dgm:ptLst>
  <dgm:cxnLst>
    <dgm:cxn modelId="{0CAC1C0F-D245-47DF-AC34-A683676C3D4C}" srcId="{2FD0A985-5D36-46CF-AB4F-8A42C3F2C592}" destId="{47CCCB08-AE1D-4051-8897-9687790C2B4F}" srcOrd="4" destOrd="0" parTransId="{0ED03909-1C18-42D4-AB56-4710B027FC0E}" sibTransId="{C1F8677C-DC0B-4336-A9C6-630C38FDC194}"/>
    <dgm:cxn modelId="{344CD630-598A-44D1-89B5-07D590A7C7EE}" type="presOf" srcId="{EE970FA8-E01B-4D08-82F6-09C9C162CB0B}" destId="{E57C09B6-7CC3-4842-AB4C-97CD5CFF7626}" srcOrd="0" destOrd="0" presId="urn:microsoft.com/office/officeart/2009/layout/CircleArrowProcess"/>
    <dgm:cxn modelId="{BC5DA241-83EC-400A-B92F-5F3A5DF0469C}" type="presOf" srcId="{5D9842EF-FE41-4E3B-B3B3-C09840EDE6D7}" destId="{E24DA93F-9643-4431-8D2E-D2A5A36B73F4}" srcOrd="0" destOrd="0" presId="urn:microsoft.com/office/officeart/2009/layout/CircleArrowProcess"/>
    <dgm:cxn modelId="{58B32A4B-79B7-456E-9E03-AA02257E0256}" srcId="{2FD0A985-5D36-46CF-AB4F-8A42C3F2C592}" destId="{5D9842EF-FE41-4E3B-B3B3-C09840EDE6D7}" srcOrd="1" destOrd="0" parTransId="{09A9A492-302C-4423-B161-52CABFA837EF}" sibTransId="{B0C035BC-209A-463E-9778-86359EE2A571}"/>
    <dgm:cxn modelId="{00C0B87F-BA60-43CB-B80C-C2A86DA6CB20}" srcId="{2FD0A985-5D36-46CF-AB4F-8A42C3F2C592}" destId="{E971B23B-1502-4EDD-A8E7-1226E51C5AA7}" srcOrd="3" destOrd="0" parTransId="{1E87CCE1-CFCF-478D-8B6B-73FDE6A36766}" sibTransId="{15B66159-DEC3-404D-91C4-D656B23FEC11}"/>
    <dgm:cxn modelId="{146A26AA-AED0-4E24-864D-828B01E5FC31}" type="presOf" srcId="{AD0C900B-D278-475B-9EA3-99F236CE2CF4}" destId="{E344A169-903F-4174-8F33-5F5BA4AD4B4F}" srcOrd="0" destOrd="0" presId="urn:microsoft.com/office/officeart/2009/layout/CircleArrowProcess"/>
    <dgm:cxn modelId="{19895DAF-D2A5-4541-BF66-C22D3032FD75}" type="presOf" srcId="{E971B23B-1502-4EDD-A8E7-1226E51C5AA7}" destId="{F5443B2E-D550-4A6E-BD20-4CA29973EF08}" srcOrd="0" destOrd="0" presId="urn:microsoft.com/office/officeart/2009/layout/CircleArrowProcess"/>
    <dgm:cxn modelId="{052097BD-AA89-4B6D-AB2A-D88DF2D0E8B9}" type="presOf" srcId="{2FD0A985-5D36-46CF-AB4F-8A42C3F2C592}" destId="{D464B05B-FE11-4707-865E-42FA5394E977}" srcOrd="0" destOrd="0" presId="urn:microsoft.com/office/officeart/2009/layout/CircleArrowProcess"/>
    <dgm:cxn modelId="{AE391FC2-37C8-479E-BCC6-FE460563BB48}" type="presOf" srcId="{47CCCB08-AE1D-4051-8897-9687790C2B4F}" destId="{FE0F8E66-4633-414F-9E77-479E455E1DD0}" srcOrd="0" destOrd="0" presId="urn:microsoft.com/office/officeart/2009/layout/CircleArrowProcess"/>
    <dgm:cxn modelId="{DDA61EC4-7673-4D15-AD8D-544F819E6442}" srcId="{2FD0A985-5D36-46CF-AB4F-8A42C3F2C592}" destId="{AD0C900B-D278-475B-9EA3-99F236CE2CF4}" srcOrd="0" destOrd="0" parTransId="{1F6BBDF1-2B08-4202-9219-B13CB15A6457}" sibTransId="{DB31D0DC-6EBC-45E6-B2A3-A8AB42CDB722}"/>
    <dgm:cxn modelId="{297561E8-A218-4064-A5B4-256F46EA264B}" srcId="{2FD0A985-5D36-46CF-AB4F-8A42C3F2C592}" destId="{EE970FA8-E01B-4D08-82F6-09C9C162CB0B}" srcOrd="2" destOrd="0" parTransId="{4D39841A-52CB-40AB-BDC0-29E5AFFA4D90}" sibTransId="{D057D557-4058-41AC-88DC-D374D6A7C490}"/>
    <dgm:cxn modelId="{A5FB87E9-6E89-4705-A355-2C0C3D5A2879}" type="presParOf" srcId="{D464B05B-FE11-4707-865E-42FA5394E977}" destId="{2DBCBB49-65BA-457B-BC8B-C2429C115222}" srcOrd="0" destOrd="0" presId="urn:microsoft.com/office/officeart/2009/layout/CircleArrowProcess"/>
    <dgm:cxn modelId="{55FFB26A-11E5-447F-A7BA-BCBAD763E138}" type="presParOf" srcId="{2DBCBB49-65BA-457B-BC8B-C2429C115222}" destId="{04D98B04-FBD9-4B30-A142-C0228A1BA37B}" srcOrd="0" destOrd="0" presId="urn:microsoft.com/office/officeart/2009/layout/CircleArrowProcess"/>
    <dgm:cxn modelId="{D83340C4-CE93-49CB-937E-566F2DCD6A9A}" type="presParOf" srcId="{D464B05B-FE11-4707-865E-42FA5394E977}" destId="{E344A169-903F-4174-8F33-5F5BA4AD4B4F}" srcOrd="1" destOrd="0" presId="urn:microsoft.com/office/officeart/2009/layout/CircleArrowProcess"/>
    <dgm:cxn modelId="{B0F1160F-CBCD-4EFA-9EC1-1EB0E57C29D9}" type="presParOf" srcId="{D464B05B-FE11-4707-865E-42FA5394E977}" destId="{C364173E-9825-47AC-BAE8-7DA7157AD0E3}" srcOrd="2" destOrd="0" presId="urn:microsoft.com/office/officeart/2009/layout/CircleArrowProcess"/>
    <dgm:cxn modelId="{2A3C5907-C161-482E-AC14-5999FF52FCB8}" type="presParOf" srcId="{C364173E-9825-47AC-BAE8-7DA7157AD0E3}" destId="{2FBE5728-3BBD-4EF9-81CE-4EC85A98E429}" srcOrd="0" destOrd="0" presId="urn:microsoft.com/office/officeart/2009/layout/CircleArrowProcess"/>
    <dgm:cxn modelId="{FAE048DA-66CE-4152-80DF-B8B194023242}" type="presParOf" srcId="{D464B05B-FE11-4707-865E-42FA5394E977}" destId="{E24DA93F-9643-4431-8D2E-D2A5A36B73F4}" srcOrd="3" destOrd="0" presId="urn:microsoft.com/office/officeart/2009/layout/CircleArrowProcess"/>
    <dgm:cxn modelId="{237D97C4-BDBE-4AEE-9A2A-B05E5F0B980E}" type="presParOf" srcId="{D464B05B-FE11-4707-865E-42FA5394E977}" destId="{2ED01BB2-CB01-4CD5-B116-68DE9FAD4FB8}" srcOrd="4" destOrd="0" presId="urn:microsoft.com/office/officeart/2009/layout/CircleArrowProcess"/>
    <dgm:cxn modelId="{B29ED498-2A8F-4678-8763-A73FD015482E}" type="presParOf" srcId="{2ED01BB2-CB01-4CD5-B116-68DE9FAD4FB8}" destId="{585F9197-5522-4E59-8D12-1C85C83806C5}" srcOrd="0" destOrd="0" presId="urn:microsoft.com/office/officeart/2009/layout/CircleArrowProcess"/>
    <dgm:cxn modelId="{866E6463-9E0D-44AB-B09C-5FE898862A85}" type="presParOf" srcId="{D464B05B-FE11-4707-865E-42FA5394E977}" destId="{E57C09B6-7CC3-4842-AB4C-97CD5CFF7626}" srcOrd="5" destOrd="0" presId="urn:microsoft.com/office/officeart/2009/layout/CircleArrowProcess"/>
    <dgm:cxn modelId="{5C407473-A326-40F8-9CCA-2A5F012ED632}" type="presParOf" srcId="{D464B05B-FE11-4707-865E-42FA5394E977}" destId="{59CB9236-1ECD-4FAA-A630-22AEA2F1FE5C}" srcOrd="6" destOrd="0" presId="urn:microsoft.com/office/officeart/2009/layout/CircleArrowProcess"/>
    <dgm:cxn modelId="{8039244C-3FA4-4E37-B87A-052DB001D898}" type="presParOf" srcId="{59CB9236-1ECD-4FAA-A630-22AEA2F1FE5C}" destId="{A56C609D-EFDC-4187-B291-259B9B124A6D}" srcOrd="0" destOrd="0" presId="urn:microsoft.com/office/officeart/2009/layout/CircleArrowProcess"/>
    <dgm:cxn modelId="{DF76CDA3-70EF-4879-823E-A657DFA5AA86}" type="presParOf" srcId="{D464B05B-FE11-4707-865E-42FA5394E977}" destId="{F5443B2E-D550-4A6E-BD20-4CA29973EF08}" srcOrd="7" destOrd="0" presId="urn:microsoft.com/office/officeart/2009/layout/CircleArrowProcess"/>
    <dgm:cxn modelId="{14D380D8-EA9F-4EC2-874E-219FB88304C8}" type="presParOf" srcId="{D464B05B-FE11-4707-865E-42FA5394E977}" destId="{A1166B05-0192-4E66-B402-7C2915007F97}" srcOrd="8" destOrd="0" presId="urn:microsoft.com/office/officeart/2009/layout/CircleArrowProcess"/>
    <dgm:cxn modelId="{6F2A3B60-B319-4E7D-BF24-704ED9968306}" type="presParOf" srcId="{A1166B05-0192-4E66-B402-7C2915007F97}" destId="{B4DF9EE7-DA09-41BA-8E8B-D52DFEBF9046}" srcOrd="0" destOrd="0" presId="urn:microsoft.com/office/officeart/2009/layout/CircleArrowProcess"/>
    <dgm:cxn modelId="{86B7F1B7-9D4F-437D-AA8F-E8C9B277E36E}" type="presParOf" srcId="{D464B05B-FE11-4707-865E-42FA5394E977}" destId="{FE0F8E66-4633-414F-9E77-479E455E1DD0}" srcOrd="9"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0A1BC-3DCB-4278-A7BA-26E17006046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38EFB941-9438-49E2-8A6B-4E771AB33486}">
      <dgm:prSet custT="1"/>
      <dgm:spPr>
        <a:ln>
          <a:solidFill>
            <a:schemeClr val="bg1"/>
          </a:solidFill>
        </a:ln>
      </dgm:spPr>
      <dgm:t>
        <a:bodyPr/>
        <a:lstStyle/>
        <a:p>
          <a:pPr algn="just"/>
          <a:r>
            <a:rPr lang="it-IT" sz="1800" b="1" dirty="0">
              <a:solidFill>
                <a:srgbClr val="C00000"/>
              </a:solidFill>
              <a:latin typeface="Calibri" panose="020F0502020204030204" pitchFamily="34" charset="0"/>
              <a:cs typeface="Calibri" panose="020F0502020204030204" pitchFamily="34" charset="0"/>
            </a:rPr>
            <a:t>General </a:t>
          </a:r>
          <a:r>
            <a:rPr lang="it-IT" sz="1800" b="1" dirty="0" err="1">
              <a:solidFill>
                <a:srgbClr val="C00000"/>
              </a:solidFill>
              <a:latin typeface="Calibri" panose="020F0502020204030204" pitchFamily="34" charset="0"/>
              <a:cs typeface="Calibri" panose="020F0502020204030204" pitchFamily="34" charset="0"/>
            </a:rPr>
            <a:t>increase</a:t>
          </a:r>
          <a:r>
            <a:rPr lang="it-IT" sz="1800" b="1" dirty="0">
              <a:solidFill>
                <a:srgbClr val="C00000"/>
              </a:solidFill>
              <a:latin typeface="Calibri" panose="020F0502020204030204" pitchFamily="34" charset="0"/>
              <a:cs typeface="Calibri" panose="020F0502020204030204" pitchFamily="34" charset="0"/>
            </a:rPr>
            <a:t> </a:t>
          </a:r>
          <a:r>
            <a:rPr lang="it-IT" sz="1800" b="0" dirty="0">
              <a:solidFill>
                <a:schemeClr val="tx1"/>
              </a:solidFill>
              <a:latin typeface="Calibri" panose="020F0502020204030204" pitchFamily="34" charset="0"/>
              <a:cs typeface="Calibri" panose="020F0502020204030204" pitchFamily="34" charset="0"/>
            </a:rPr>
            <a:t>in </a:t>
          </a:r>
          <a:r>
            <a:rPr lang="it-IT" sz="1800" b="0" dirty="0" err="1">
              <a:solidFill>
                <a:schemeClr val="tx1"/>
              </a:solidFill>
              <a:latin typeface="Calibri" panose="020F0502020204030204" pitchFamily="34" charset="0"/>
              <a:cs typeface="Calibri" panose="020F0502020204030204" pitchFamily="34" charset="0"/>
            </a:rPr>
            <a:t>average</a:t>
          </a:r>
          <a:r>
            <a:rPr lang="it-IT" sz="1800" b="0" dirty="0">
              <a:solidFill>
                <a:schemeClr val="tx1"/>
              </a:solidFill>
              <a:latin typeface="Calibri" panose="020F0502020204030204" pitchFamily="34" charset="0"/>
              <a:cs typeface="Calibri" panose="020F0502020204030204" pitchFamily="34" charset="0"/>
            </a:rPr>
            <a:t> temperature and in maximum and minimum temperature </a:t>
          </a:r>
          <a:r>
            <a:rPr lang="it-IT" sz="1800" b="0" dirty="0" err="1">
              <a:solidFill>
                <a:schemeClr val="tx1"/>
              </a:solidFill>
              <a:latin typeface="Calibri" panose="020F0502020204030204" pitchFamily="34" charset="0"/>
              <a:cs typeface="Calibri" panose="020F0502020204030204" pitchFamily="34" charset="0"/>
            </a:rPr>
            <a:t>extremes</a:t>
          </a:r>
          <a:r>
            <a:rPr lang="it-IT" sz="1800" b="0" dirty="0">
              <a:solidFill>
                <a:schemeClr val="tx1"/>
              </a:solidFill>
              <a:latin typeface="Calibri" panose="020F0502020204030204" pitchFamily="34" charset="0"/>
              <a:cs typeface="Calibri" panose="020F0502020204030204" pitchFamily="34" charset="0"/>
            </a:rPr>
            <a:t>, in </a:t>
          </a:r>
          <a:r>
            <a:rPr lang="it-IT" sz="1800" b="0" dirty="0" err="1">
              <a:solidFill>
                <a:schemeClr val="tx1"/>
              </a:solidFill>
              <a:latin typeface="Calibri" panose="020F0502020204030204" pitchFamily="34" charset="0"/>
              <a:cs typeface="Calibri" panose="020F0502020204030204" pitchFamily="34" charset="0"/>
            </a:rPr>
            <a:t>periods</a:t>
          </a:r>
          <a:r>
            <a:rPr lang="it-IT" sz="1800" b="0" dirty="0">
              <a:solidFill>
                <a:schemeClr val="tx1"/>
              </a:solidFill>
              <a:latin typeface="Calibri" panose="020F0502020204030204" pitchFamily="34" charset="0"/>
              <a:cs typeface="Calibri" panose="020F0502020204030204" pitchFamily="34" charset="0"/>
            </a:rPr>
            <a:t> of high </a:t>
          </a:r>
          <a:r>
            <a:rPr lang="it-IT" sz="1800" b="0" dirty="0" err="1">
              <a:solidFill>
                <a:schemeClr val="tx1"/>
              </a:solidFill>
              <a:latin typeface="Calibri" panose="020F0502020204030204" pitchFamily="34" charset="0"/>
              <a:cs typeface="Calibri" panose="020F0502020204030204" pitchFamily="34" charset="0"/>
            </a:rPr>
            <a:t>temperatures</a:t>
          </a:r>
          <a:r>
            <a:rPr lang="it-IT" sz="1800" b="0" dirty="0">
              <a:solidFill>
                <a:schemeClr val="tx1"/>
              </a:solidFill>
              <a:latin typeface="Calibri" panose="020F0502020204030204" pitchFamily="34" charset="0"/>
              <a:cs typeface="Calibri" panose="020F0502020204030204" pitchFamily="34" charset="0"/>
            </a:rPr>
            <a:t>, in the</a:t>
          </a:r>
          <a:r>
            <a:rPr lang="it-IT" sz="1800" b="0" dirty="0">
              <a:solidFill>
                <a:srgbClr val="C00000"/>
              </a:solidFill>
              <a:latin typeface="Calibri" panose="020F0502020204030204" pitchFamily="34" charset="0"/>
              <a:cs typeface="Calibri" panose="020F0502020204030204" pitchFamily="34" charset="0"/>
            </a:rPr>
            <a:t> </a:t>
          </a:r>
          <a:r>
            <a:rPr lang="it-IT" sz="1800" b="1" dirty="0">
              <a:solidFill>
                <a:srgbClr val="C00000"/>
              </a:solidFill>
              <a:latin typeface="Calibri" panose="020F0502020204030204" pitchFamily="34" charset="0"/>
              <a:cs typeface="Calibri" panose="020F0502020204030204" pitchFamily="34" charset="0"/>
            </a:rPr>
            <a:t>frequency of </a:t>
          </a:r>
          <a:r>
            <a:rPr lang="it-IT" sz="1800" b="1" dirty="0" err="1">
              <a:solidFill>
                <a:srgbClr val="C00000"/>
              </a:solidFill>
              <a:latin typeface="Calibri" panose="020F0502020204030204" pitchFamily="34" charset="0"/>
              <a:cs typeface="Calibri" panose="020F0502020204030204" pitchFamily="34" charset="0"/>
            </a:rPr>
            <a:t>extremely</a:t>
          </a:r>
          <a:r>
            <a:rPr lang="it-IT" sz="1800" b="1" dirty="0">
              <a:solidFill>
                <a:srgbClr val="C00000"/>
              </a:solidFill>
              <a:latin typeface="Calibri" panose="020F0502020204030204" pitchFamily="34" charset="0"/>
              <a:cs typeface="Calibri" panose="020F0502020204030204" pitchFamily="34" charset="0"/>
            </a:rPr>
            <a:t> hot events and </a:t>
          </a:r>
          <a:r>
            <a:rPr lang="it-IT" sz="1800" b="1" dirty="0" err="1">
              <a:solidFill>
                <a:srgbClr val="C00000"/>
              </a:solidFill>
              <a:latin typeface="Calibri" panose="020F0502020204030204" pitchFamily="34" charset="0"/>
              <a:cs typeface="Calibri" panose="020F0502020204030204" pitchFamily="34" charset="0"/>
            </a:rPr>
            <a:t>tropical</a:t>
          </a:r>
          <a:r>
            <a:rPr lang="it-IT" sz="1800" b="1" dirty="0">
              <a:solidFill>
                <a:srgbClr val="C00000"/>
              </a:solidFill>
              <a:latin typeface="Calibri" panose="020F0502020204030204" pitchFamily="34" charset="0"/>
              <a:cs typeface="Calibri" panose="020F0502020204030204" pitchFamily="34" charset="0"/>
            </a:rPr>
            <a:t> nights.</a:t>
          </a:r>
        </a:p>
      </dgm:t>
    </dgm:pt>
    <dgm:pt modelId="{5EAACD26-025A-436B-AFE7-E647580F37E6}" type="parTrans" cxnId="{481D226E-7FFB-494E-B87F-C2470E07E5EA}">
      <dgm:prSet/>
      <dgm:spPr/>
      <dgm:t>
        <a:bodyPr/>
        <a:lstStyle/>
        <a:p>
          <a:endParaRPr lang="it-IT"/>
        </a:p>
      </dgm:t>
    </dgm:pt>
    <dgm:pt modelId="{D9B3C003-8ACB-4305-8206-32C0ECA0BFE1}" type="sibTrans" cxnId="{481D226E-7FFB-494E-B87F-C2470E07E5EA}">
      <dgm:prSet/>
      <dgm:spPr/>
      <dgm:t>
        <a:bodyPr/>
        <a:lstStyle/>
        <a:p>
          <a:endParaRPr lang="it-IT"/>
        </a:p>
      </dgm:t>
    </dgm:pt>
    <dgm:pt modelId="{B327CC51-5994-4B1A-AF0F-3EB78DC704CE}">
      <dgm:prSet custT="1"/>
      <dgm:spPr>
        <a:ln>
          <a:solidFill>
            <a:schemeClr val="bg1"/>
          </a:solidFill>
        </a:ln>
      </dgm:spPr>
      <dgm:t>
        <a:bodyPr/>
        <a:lstStyle/>
        <a:p>
          <a:pPr algn="just"/>
          <a:r>
            <a:rPr lang="it-IT" sz="1800" b="0" dirty="0">
              <a:latin typeface="Calibri" panose="020F0502020204030204" pitchFamily="34" charset="0"/>
              <a:cs typeface="Calibri" panose="020F0502020204030204" pitchFamily="34" charset="0"/>
            </a:rPr>
            <a:t>The RCP4.5 scenario </a:t>
          </a:r>
          <a:r>
            <a:rPr lang="it-IT" sz="1800" b="0" dirty="0" err="1">
              <a:latin typeface="Calibri" panose="020F0502020204030204" pitchFamily="34" charset="0"/>
              <a:cs typeface="Calibri" panose="020F0502020204030204" pitchFamily="34" charset="0"/>
            </a:rPr>
            <a:t>returns</a:t>
          </a:r>
          <a:r>
            <a:rPr lang="it-IT" sz="1800" b="0" dirty="0">
              <a:latin typeface="Calibri" panose="020F0502020204030204" pitchFamily="34" charset="0"/>
              <a:cs typeface="Calibri" panose="020F0502020204030204" pitchFamily="34" charset="0"/>
            </a:rPr>
            <a:t> a </a:t>
          </a:r>
          <a:r>
            <a:rPr lang="it-IT" sz="1800" b="0" dirty="0" err="1">
              <a:latin typeface="Calibri" panose="020F0502020204030204" pitchFamily="34" charset="0"/>
              <a:cs typeface="Calibri" panose="020F0502020204030204" pitchFamily="34" charset="0"/>
            </a:rPr>
            <a:t>reduction</a:t>
          </a:r>
          <a:r>
            <a:rPr lang="it-IT" sz="1800" b="0" dirty="0">
              <a:latin typeface="Calibri" panose="020F0502020204030204" pitchFamily="34" charset="0"/>
              <a:cs typeface="Calibri" panose="020F0502020204030204" pitchFamily="34" charset="0"/>
            </a:rPr>
            <a:t> in </a:t>
          </a:r>
          <a:r>
            <a:rPr lang="it-IT" sz="1800" b="1" dirty="0" err="1">
              <a:latin typeface="Calibri" panose="020F0502020204030204" pitchFamily="34" charset="0"/>
              <a:cs typeface="Calibri" panose="020F0502020204030204" pitchFamily="34" charset="0"/>
            </a:rPr>
            <a:t>cumulated</a:t>
          </a:r>
          <a:r>
            <a:rPr lang="it-IT" sz="1800" b="1"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annual</a:t>
          </a:r>
          <a:r>
            <a:rPr lang="it-IT" sz="1800" b="1"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precipitation</a:t>
          </a:r>
          <a:r>
            <a:rPr lang="it-IT" sz="1800" b="1" dirty="0">
              <a:latin typeface="Calibri" panose="020F0502020204030204" pitchFamily="34" charset="0"/>
              <a:cs typeface="Calibri" panose="020F0502020204030204" pitchFamily="34" charset="0"/>
            </a:rPr>
            <a:t> </a:t>
          </a:r>
          <a:r>
            <a:rPr lang="it-IT" sz="1800" b="0" dirty="0">
              <a:latin typeface="Calibri" panose="020F0502020204030204" pitchFamily="34" charset="0"/>
              <a:cs typeface="Calibri" panose="020F0502020204030204" pitchFamily="34" charset="0"/>
            </a:rPr>
            <a:t>in the </a:t>
          </a:r>
          <a:r>
            <a:rPr lang="it-IT" sz="1800" b="0" dirty="0" err="1">
              <a:latin typeface="Calibri" panose="020F0502020204030204" pitchFamily="34" charset="0"/>
              <a:cs typeface="Calibri" panose="020F0502020204030204" pitchFamily="34" charset="0"/>
            </a:rPr>
            <a:t>north</a:t>
          </a:r>
          <a:r>
            <a:rPr lang="it-IT" sz="1800" b="0" dirty="0">
              <a:latin typeface="Calibri" panose="020F0502020204030204" pitchFamily="34" charset="0"/>
              <a:cs typeface="Calibri" panose="020F0502020204030204" pitchFamily="34" charset="0"/>
            </a:rPr>
            <a:t> and an </a:t>
          </a:r>
          <a:r>
            <a:rPr lang="it-IT" sz="1800" b="0" dirty="0" err="1">
              <a:latin typeface="Calibri" panose="020F0502020204030204" pitchFamily="34" charset="0"/>
              <a:cs typeface="Calibri" panose="020F0502020204030204" pitchFamily="34" charset="0"/>
            </a:rPr>
            <a:t>increase</a:t>
          </a:r>
          <a:r>
            <a:rPr lang="it-IT" sz="1800" b="0" dirty="0">
              <a:latin typeface="Calibri" panose="020F0502020204030204" pitchFamily="34" charset="0"/>
              <a:cs typeface="Calibri" panose="020F0502020204030204" pitchFamily="34" charset="0"/>
            </a:rPr>
            <a:t> in the south
The RCP8.5 scenario shows a general </a:t>
          </a:r>
          <a:r>
            <a:rPr lang="it-IT" sz="1800" b="0" dirty="0" err="1">
              <a:latin typeface="Calibri" panose="020F0502020204030204" pitchFamily="34" charset="0"/>
              <a:cs typeface="Calibri" panose="020F0502020204030204" pitchFamily="34" charset="0"/>
            </a:rPr>
            <a:t>increase</a:t>
          </a:r>
          <a:r>
            <a:rPr lang="it-IT" sz="1800" b="0" dirty="0">
              <a:latin typeface="Calibri" panose="020F0502020204030204" pitchFamily="34" charset="0"/>
              <a:cs typeface="Calibri" panose="020F0502020204030204" pitchFamily="34" charset="0"/>
            </a:rPr>
            <a:t> in </a:t>
          </a:r>
          <a:r>
            <a:rPr lang="it-IT" sz="1800" b="0" dirty="0" err="1">
              <a:latin typeface="Calibri" panose="020F0502020204030204" pitchFamily="34" charset="0"/>
              <a:cs typeface="Calibri" panose="020F0502020204030204" pitchFamily="34" charset="0"/>
            </a:rPr>
            <a:t>annual</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precipitation</a:t>
          </a:r>
          <a:r>
            <a:rPr lang="it-IT" sz="1800" b="0" dirty="0">
              <a:latin typeface="Calibri" panose="020F0502020204030204" pitchFamily="34" charset="0"/>
              <a:cs typeface="Calibri" panose="020F0502020204030204" pitchFamily="34" charset="0"/>
            </a:rPr>
            <a:t> over the </a:t>
          </a:r>
          <a:r>
            <a:rPr lang="it-IT" sz="1800" b="0" dirty="0" err="1">
              <a:latin typeface="Calibri" panose="020F0502020204030204" pitchFamily="34" charset="0"/>
              <a:cs typeface="Calibri" panose="020F0502020204030204" pitchFamily="34" charset="0"/>
            </a:rPr>
            <a:t>entire</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region</a:t>
          </a:r>
          <a:r>
            <a:rPr lang="it-IT" sz="1800" b="0" dirty="0">
              <a:latin typeface="Calibri" panose="020F0502020204030204" pitchFamily="34" charset="0"/>
              <a:cs typeface="Calibri" panose="020F0502020204030204" pitchFamily="34" charset="0"/>
            </a:rPr>
            <a:t>, with the </a:t>
          </a:r>
          <a:r>
            <a:rPr lang="it-IT" sz="1800" b="0" dirty="0" err="1">
              <a:latin typeface="Calibri" panose="020F0502020204030204" pitchFamily="34" charset="0"/>
              <a:cs typeface="Calibri" panose="020F0502020204030204" pitchFamily="34" charset="0"/>
            </a:rPr>
            <a:t>exception</a:t>
          </a:r>
          <a:r>
            <a:rPr lang="it-IT" sz="1800" b="0" dirty="0">
              <a:latin typeface="Calibri" panose="020F0502020204030204" pitchFamily="34" charset="0"/>
              <a:cs typeface="Calibri" panose="020F0502020204030204" pitchFamily="34" charset="0"/>
            </a:rPr>
            <a:t> of a </a:t>
          </a:r>
          <a:r>
            <a:rPr lang="it-IT" sz="1800" b="0" dirty="0" err="1">
              <a:latin typeface="Calibri" panose="020F0502020204030204" pitchFamily="34" charset="0"/>
              <a:cs typeface="Calibri" panose="020F0502020204030204" pitchFamily="34" charset="0"/>
            </a:rPr>
            <a:t>slight</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reduction</a:t>
          </a:r>
          <a:r>
            <a:rPr lang="it-IT" sz="1800" b="0" dirty="0">
              <a:latin typeface="Calibri" panose="020F0502020204030204" pitchFamily="34" charset="0"/>
              <a:cs typeface="Calibri" panose="020F0502020204030204" pitchFamily="34" charset="0"/>
            </a:rPr>
            <a:t> in some </a:t>
          </a:r>
          <a:r>
            <a:rPr lang="it-IT" sz="1800" b="0" dirty="0" err="1">
              <a:latin typeface="Calibri" panose="020F0502020204030204" pitchFamily="34" charset="0"/>
              <a:cs typeface="Calibri" panose="020F0502020204030204" pitchFamily="34" charset="0"/>
            </a:rPr>
            <a:t>areas</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located</a:t>
          </a:r>
          <a:r>
            <a:rPr lang="it-IT" sz="1800" b="0" dirty="0">
              <a:latin typeface="Calibri" panose="020F0502020204030204" pitchFamily="34" charset="0"/>
              <a:cs typeface="Calibri" panose="020F0502020204030204" pitchFamily="34" charset="0"/>
            </a:rPr>
            <a:t> in the </a:t>
          </a:r>
          <a:r>
            <a:rPr lang="it-IT" sz="1800" b="0" dirty="0" err="1">
              <a:latin typeface="Calibri" panose="020F0502020204030204" pitchFamily="34" charset="0"/>
              <a:cs typeface="Calibri" panose="020F0502020204030204" pitchFamily="34" charset="0"/>
            </a:rPr>
            <a:t>north-eastern</a:t>
          </a:r>
          <a:r>
            <a:rPr lang="it-IT" sz="1800" b="0" dirty="0">
              <a:latin typeface="Calibri" panose="020F0502020204030204" pitchFamily="34" charset="0"/>
              <a:cs typeface="Calibri" panose="020F0502020204030204" pitchFamily="34" charset="0"/>
            </a:rPr>
            <a:t> and </a:t>
          </a:r>
          <a:r>
            <a:rPr lang="it-IT" sz="1800" b="0" dirty="0" err="1">
              <a:latin typeface="Calibri" panose="020F0502020204030204" pitchFamily="34" charset="0"/>
              <a:cs typeface="Calibri" panose="020F0502020204030204" pitchFamily="34" charset="0"/>
            </a:rPr>
            <a:t>southern</a:t>
          </a:r>
          <a:r>
            <a:rPr lang="it-IT" sz="1800" b="0" dirty="0">
              <a:latin typeface="Calibri" panose="020F0502020204030204" pitchFamily="34" charset="0"/>
              <a:cs typeface="Calibri" panose="020F0502020204030204" pitchFamily="34" charset="0"/>
            </a:rPr>
            <a:t> part of Sardinia.</a:t>
          </a:r>
          <a:endParaRPr lang="it-IT" sz="1800" dirty="0">
            <a:latin typeface="Calibri" panose="020F0502020204030204" pitchFamily="34" charset="0"/>
            <a:cs typeface="Calibri" panose="020F0502020204030204" pitchFamily="34" charset="0"/>
          </a:endParaRPr>
        </a:p>
      </dgm:t>
    </dgm:pt>
    <dgm:pt modelId="{DA016656-CEE6-429B-901B-43DE60623112}" type="parTrans" cxnId="{EDFDBAD5-03F3-47F7-A8D8-01A0CA1298A9}">
      <dgm:prSet/>
      <dgm:spPr/>
      <dgm:t>
        <a:bodyPr/>
        <a:lstStyle/>
        <a:p>
          <a:endParaRPr lang="it-IT"/>
        </a:p>
      </dgm:t>
    </dgm:pt>
    <dgm:pt modelId="{F10DABD0-041D-4E2E-945D-577AAC79191C}" type="sibTrans" cxnId="{EDFDBAD5-03F3-47F7-A8D8-01A0CA1298A9}">
      <dgm:prSet/>
      <dgm:spPr/>
      <dgm:t>
        <a:bodyPr/>
        <a:lstStyle/>
        <a:p>
          <a:endParaRPr lang="it-IT"/>
        </a:p>
      </dgm:t>
    </dgm:pt>
    <dgm:pt modelId="{252F3EFE-517B-4C43-AC11-1F8BD8EED906}">
      <dgm:prSet/>
      <dgm:spPr>
        <a:ln>
          <a:solidFill>
            <a:schemeClr val="bg1"/>
          </a:solidFill>
        </a:ln>
      </dgm:spPr>
      <dgm:t>
        <a:bodyPr/>
        <a:lstStyle/>
        <a:p>
          <a:pPr algn="just"/>
          <a:r>
            <a:rPr lang="it-IT" b="0" dirty="0">
              <a:latin typeface="Calibri" panose="020F0502020204030204" pitchFamily="34" charset="0"/>
              <a:cs typeface="Calibri" panose="020F0502020204030204" pitchFamily="34" charset="0"/>
            </a:rPr>
            <a:t>For </a:t>
          </a:r>
          <a:r>
            <a:rPr lang="it-IT" b="0" dirty="0" err="1">
              <a:latin typeface="Calibri" panose="020F0502020204030204" pitchFamily="34" charset="0"/>
              <a:cs typeface="Calibri" panose="020F0502020204030204" pitchFamily="34" charset="0"/>
            </a:rPr>
            <a:t>both</a:t>
          </a:r>
          <a:r>
            <a:rPr lang="it-IT" b="0" dirty="0">
              <a:latin typeface="Calibri" panose="020F0502020204030204" pitchFamily="34" charset="0"/>
              <a:cs typeface="Calibri" panose="020F0502020204030204" pitchFamily="34" charset="0"/>
            </a:rPr>
            <a:t> </a:t>
          </a:r>
          <a:r>
            <a:rPr lang="it-IT" b="0" dirty="0" err="1">
              <a:latin typeface="Calibri" panose="020F0502020204030204" pitchFamily="34" charset="0"/>
              <a:cs typeface="Calibri" panose="020F0502020204030204" pitchFamily="34" charset="0"/>
            </a:rPr>
            <a:t>scenarios</a:t>
          </a:r>
          <a:r>
            <a:rPr lang="it-IT" b="0" dirty="0">
              <a:latin typeface="Calibri" panose="020F0502020204030204" pitchFamily="34" charset="0"/>
              <a:cs typeface="Calibri" panose="020F0502020204030204" pitchFamily="34" charset="0"/>
            </a:rPr>
            <a:t>, in </a:t>
          </a:r>
          <a:r>
            <a:rPr lang="it-IT" b="0" dirty="0" err="1">
              <a:latin typeface="Calibri" panose="020F0502020204030204" pitchFamily="34" charset="0"/>
              <a:cs typeface="Calibri" panose="020F0502020204030204" pitchFamily="34" charset="0"/>
            </a:rPr>
            <a:t>most</a:t>
          </a:r>
          <a:r>
            <a:rPr lang="it-IT" b="0" dirty="0">
              <a:latin typeface="Calibri" panose="020F0502020204030204" pitchFamily="34" charset="0"/>
              <a:cs typeface="Calibri" panose="020F0502020204030204" pitchFamily="34" charset="0"/>
            </a:rPr>
            <a:t> of the study area </a:t>
          </a:r>
          <a:r>
            <a:rPr lang="it-IT" b="0" dirty="0" err="1">
              <a:latin typeface="Calibri" panose="020F0502020204030204" pitchFamily="34" charset="0"/>
              <a:cs typeface="Calibri" panose="020F0502020204030204" pitchFamily="34" charset="0"/>
            </a:rPr>
            <a:t>is</a:t>
          </a:r>
          <a:r>
            <a:rPr lang="it-IT" b="0" dirty="0">
              <a:latin typeface="Calibri" panose="020F0502020204030204" pitchFamily="34" charset="0"/>
              <a:cs typeface="Calibri" panose="020F0502020204030204" pitchFamily="34" charset="0"/>
            </a:rPr>
            <a:t> </a:t>
          </a:r>
          <a:r>
            <a:rPr lang="it-IT" b="0" dirty="0" err="1">
              <a:latin typeface="Calibri" panose="020F0502020204030204" pitchFamily="34" charset="0"/>
              <a:cs typeface="Calibri" panose="020F0502020204030204" pitchFamily="34" charset="0"/>
            </a:rPr>
            <a:t>expected</a:t>
          </a:r>
          <a:r>
            <a:rPr lang="it-IT" b="0" dirty="0">
              <a:latin typeface="Calibri" panose="020F0502020204030204" pitchFamily="34" charset="0"/>
              <a:cs typeface="Calibri" panose="020F0502020204030204" pitchFamily="34" charset="0"/>
            </a:rPr>
            <a:t> an </a:t>
          </a:r>
          <a:r>
            <a:rPr lang="it-IT" b="1" dirty="0" err="1">
              <a:latin typeface="Calibri" panose="020F0502020204030204" pitchFamily="34" charset="0"/>
              <a:cs typeface="Calibri" panose="020F0502020204030204" pitchFamily="34" charset="0"/>
            </a:rPr>
            <a:t>increase</a:t>
          </a:r>
          <a:r>
            <a:rPr lang="it-IT" b="0" dirty="0">
              <a:latin typeface="Calibri" panose="020F0502020204030204" pitchFamily="34" charset="0"/>
              <a:cs typeface="Calibri" panose="020F0502020204030204" pitchFamily="34" charset="0"/>
            </a:rPr>
            <a:t> in the </a:t>
          </a:r>
          <a:r>
            <a:rPr lang="it-IT" b="0" dirty="0" err="1">
              <a:latin typeface="Calibri" panose="020F0502020204030204" pitchFamily="34" charset="0"/>
              <a:cs typeface="Calibri" panose="020F0502020204030204" pitchFamily="34" charset="0"/>
            </a:rPr>
            <a:t>values</a:t>
          </a:r>
          <a:r>
            <a:rPr lang="it-IT" b="0" dirty="0">
              <a:latin typeface="Calibri" panose="020F0502020204030204" pitchFamily="34" charset="0"/>
              <a:cs typeface="Calibri" panose="020F0502020204030204" pitchFamily="34" charset="0"/>
            </a:rPr>
            <a:t> of maximum </a:t>
          </a:r>
          <a:r>
            <a:rPr lang="it-IT" b="0" dirty="0" err="1">
              <a:latin typeface="Calibri" panose="020F0502020204030204" pitchFamily="34" charset="0"/>
              <a:cs typeface="Calibri" panose="020F0502020204030204" pitchFamily="34" charset="0"/>
            </a:rPr>
            <a:t>Pcp</a:t>
          </a:r>
          <a:r>
            <a:rPr lang="it-IT" b="0" dirty="0">
              <a:latin typeface="Calibri" panose="020F0502020204030204" pitchFamily="34" charset="0"/>
              <a:cs typeface="Calibri" panose="020F0502020204030204" pitchFamily="34" charset="0"/>
            </a:rPr>
            <a:t> in 1-day and of </a:t>
          </a:r>
          <a:r>
            <a:rPr lang="it-IT" b="1" dirty="0" err="1">
              <a:latin typeface="Calibri" panose="020F0502020204030204" pitchFamily="34" charset="0"/>
              <a:cs typeface="Calibri" panose="020F0502020204030204" pitchFamily="34" charset="0"/>
            </a:rPr>
            <a:t>precipitation</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extremes</a:t>
          </a:r>
          <a:endParaRPr lang="it-IT" b="1" dirty="0">
            <a:latin typeface="Calibri" panose="020F0502020204030204" pitchFamily="34" charset="0"/>
            <a:cs typeface="Calibri" panose="020F0502020204030204" pitchFamily="34" charset="0"/>
          </a:endParaRPr>
        </a:p>
      </dgm:t>
    </dgm:pt>
    <dgm:pt modelId="{EFEDFB98-46F6-4C36-8B78-7D49B8F003AF}" type="parTrans" cxnId="{E7A88613-6E26-48CF-9908-329345B2E8B2}">
      <dgm:prSet/>
      <dgm:spPr/>
      <dgm:t>
        <a:bodyPr/>
        <a:lstStyle/>
        <a:p>
          <a:endParaRPr lang="it-IT"/>
        </a:p>
      </dgm:t>
    </dgm:pt>
    <dgm:pt modelId="{FC1F487A-9E9B-48DC-A72D-E5FDDCF8C04B}" type="sibTrans" cxnId="{E7A88613-6E26-48CF-9908-329345B2E8B2}">
      <dgm:prSet/>
      <dgm:spPr/>
      <dgm:t>
        <a:bodyPr/>
        <a:lstStyle/>
        <a:p>
          <a:endParaRPr lang="it-IT"/>
        </a:p>
      </dgm:t>
    </dgm:pt>
    <dgm:pt modelId="{06AAF2C2-779E-417F-926D-0139E86751F7}">
      <dgm:prSet/>
      <dgm:spPr>
        <a:ln>
          <a:solidFill>
            <a:schemeClr val="bg1"/>
          </a:solidFill>
        </a:ln>
      </dgm:spPr>
      <dgm:t>
        <a:bodyPr/>
        <a:lstStyle/>
        <a:p>
          <a:pPr algn="just"/>
          <a:r>
            <a:rPr lang="it-IT" b="0" dirty="0">
              <a:latin typeface="Calibri" panose="020F0502020204030204" pitchFamily="34" charset="0"/>
              <a:cs typeface="Calibri" panose="020F0502020204030204" pitchFamily="34" charset="0"/>
            </a:rPr>
            <a:t>In </a:t>
          </a:r>
          <a:r>
            <a:rPr lang="it-IT" b="0" dirty="0" err="1">
              <a:latin typeface="Calibri" panose="020F0502020204030204" pitchFamily="34" charset="0"/>
              <a:cs typeface="Calibri" panose="020F0502020204030204" pitchFamily="34" charset="0"/>
            </a:rPr>
            <a:t>terms</a:t>
          </a:r>
          <a:r>
            <a:rPr lang="it-IT" b="0" dirty="0">
              <a:latin typeface="Calibri" panose="020F0502020204030204" pitchFamily="34" charset="0"/>
              <a:cs typeface="Calibri" panose="020F0502020204030204" pitchFamily="34" charset="0"/>
            </a:rPr>
            <a:t> of </a:t>
          </a:r>
          <a:r>
            <a:rPr lang="it-IT" b="1" dirty="0" err="1">
              <a:latin typeface="Calibri" panose="020F0502020204030204" pitchFamily="34" charset="0"/>
              <a:cs typeface="Calibri" panose="020F0502020204030204" pitchFamily="34" charset="0"/>
            </a:rPr>
            <a:t>number</a:t>
          </a:r>
          <a:r>
            <a:rPr lang="it-IT" b="1" dirty="0">
              <a:latin typeface="Calibri" panose="020F0502020204030204" pitchFamily="34" charset="0"/>
              <a:cs typeface="Calibri" panose="020F0502020204030204" pitchFamily="34" charset="0"/>
            </a:rPr>
            <a:t> of consecutive dry days </a:t>
          </a:r>
          <a:r>
            <a:rPr lang="it-IT" b="0" dirty="0">
              <a:latin typeface="Calibri" panose="020F0502020204030204" pitchFamily="34" charset="0"/>
              <a:cs typeface="Calibri" panose="020F0502020204030204" pitchFamily="34" charset="0"/>
            </a:rPr>
            <a:t>with </a:t>
          </a:r>
          <a:r>
            <a:rPr lang="it-IT" b="0" dirty="0" err="1">
              <a:latin typeface="Calibri" panose="020F0502020204030204" pitchFamily="34" charset="0"/>
              <a:cs typeface="Calibri" panose="020F0502020204030204" pitchFamily="34" charset="0"/>
            </a:rPr>
            <a:t>Pcp</a:t>
          </a:r>
          <a:r>
            <a:rPr lang="it-IT" b="0" dirty="0">
              <a:latin typeface="Calibri" panose="020F0502020204030204" pitchFamily="34" charset="0"/>
              <a:cs typeface="Calibri" panose="020F0502020204030204" pitchFamily="34" charset="0"/>
            </a:rPr>
            <a:t> </a:t>
          </a:r>
          <a:r>
            <a:rPr lang="it-IT" b="0" dirty="0" err="1">
              <a:latin typeface="Calibri" panose="020F0502020204030204" pitchFamily="34" charset="0"/>
              <a:cs typeface="Calibri" panose="020F0502020204030204" pitchFamily="34" charset="0"/>
            </a:rPr>
            <a:t>lower</a:t>
          </a:r>
          <a:r>
            <a:rPr lang="it-IT" b="0" dirty="0">
              <a:latin typeface="Calibri" panose="020F0502020204030204" pitchFamily="34" charset="0"/>
              <a:cs typeface="Calibri" panose="020F0502020204030204" pitchFamily="34" charset="0"/>
            </a:rPr>
            <a:t> </a:t>
          </a:r>
          <a:r>
            <a:rPr lang="it-IT" b="0" dirty="0" err="1">
              <a:latin typeface="Calibri" panose="020F0502020204030204" pitchFamily="34" charset="0"/>
              <a:cs typeface="Calibri" panose="020F0502020204030204" pitchFamily="34" charset="0"/>
            </a:rPr>
            <a:t>than</a:t>
          </a:r>
          <a:r>
            <a:rPr lang="it-IT" b="0" dirty="0">
              <a:latin typeface="Calibri" panose="020F0502020204030204" pitchFamily="34" charset="0"/>
              <a:cs typeface="Calibri" panose="020F0502020204030204" pitchFamily="34" charset="0"/>
            </a:rPr>
            <a:t> 1 mm, the RCP4.5 scenario shows an </a:t>
          </a:r>
          <a:r>
            <a:rPr lang="it-IT" b="0" dirty="0" err="1">
              <a:latin typeface="Calibri" panose="020F0502020204030204" pitchFamily="34" charset="0"/>
              <a:cs typeface="Calibri" panose="020F0502020204030204" pitchFamily="34" charset="0"/>
            </a:rPr>
            <a:t>increase</a:t>
          </a:r>
          <a:r>
            <a:rPr lang="it-IT" b="0" dirty="0">
              <a:latin typeface="Calibri" panose="020F0502020204030204" pitchFamily="34" charset="0"/>
              <a:cs typeface="Calibri" panose="020F0502020204030204" pitchFamily="34" charset="0"/>
            </a:rPr>
            <a:t> in </a:t>
          </a:r>
          <a:r>
            <a:rPr lang="it-IT" b="0" dirty="0" err="1">
              <a:latin typeface="Calibri" panose="020F0502020204030204" pitchFamily="34" charset="0"/>
              <a:cs typeface="Calibri" panose="020F0502020204030204" pitchFamily="34" charset="0"/>
            </a:rPr>
            <a:t>annual</a:t>
          </a:r>
          <a:r>
            <a:rPr lang="it-IT" b="0" dirty="0">
              <a:latin typeface="Calibri" panose="020F0502020204030204" pitchFamily="34" charset="0"/>
              <a:cs typeface="Calibri" panose="020F0502020204030204" pitchFamily="34" charset="0"/>
            </a:rPr>
            <a:t> </a:t>
          </a:r>
          <a:r>
            <a:rPr lang="it-IT" b="0" dirty="0" err="1">
              <a:latin typeface="Calibri" panose="020F0502020204030204" pitchFamily="34" charset="0"/>
              <a:cs typeface="Calibri" panose="020F0502020204030204" pitchFamily="34" charset="0"/>
            </a:rPr>
            <a:t>values</a:t>
          </a:r>
          <a:r>
            <a:rPr lang="it-IT" b="0" dirty="0">
              <a:latin typeface="Calibri" panose="020F0502020204030204" pitchFamily="34" charset="0"/>
              <a:cs typeface="Calibri" panose="020F0502020204030204" pitchFamily="34" charset="0"/>
            </a:rPr>
            <a:t> in the </a:t>
          </a:r>
          <a:r>
            <a:rPr lang="it-IT" b="0" dirty="0" err="1">
              <a:latin typeface="Calibri" panose="020F0502020204030204" pitchFamily="34" charset="0"/>
              <a:cs typeface="Calibri" panose="020F0502020204030204" pitchFamily="34" charset="0"/>
            </a:rPr>
            <a:t>norther</a:t>
          </a:r>
          <a:r>
            <a:rPr lang="it-IT" b="0" dirty="0">
              <a:latin typeface="Calibri" panose="020F0502020204030204" pitchFamily="34" charset="0"/>
              <a:cs typeface="Calibri" panose="020F0502020204030204" pitchFamily="34" charset="0"/>
            </a:rPr>
            <a:t> part of the </a:t>
          </a:r>
          <a:r>
            <a:rPr lang="it-IT" b="0" dirty="0" err="1">
              <a:latin typeface="Calibri" panose="020F0502020204030204" pitchFamily="34" charset="0"/>
              <a:cs typeface="Calibri" panose="020F0502020204030204" pitchFamily="34" charset="0"/>
            </a:rPr>
            <a:t>region</a:t>
          </a:r>
          <a:r>
            <a:rPr lang="it-IT" b="0" dirty="0">
              <a:latin typeface="Calibri" panose="020F0502020204030204" pitchFamily="34" charset="0"/>
              <a:cs typeface="Calibri" panose="020F0502020204030204" pitchFamily="34" charset="0"/>
            </a:rPr>
            <a:t> and a </a:t>
          </a:r>
          <a:r>
            <a:rPr lang="it-IT" b="0" dirty="0" err="1">
              <a:latin typeface="Calibri" panose="020F0502020204030204" pitchFamily="34" charset="0"/>
              <a:cs typeface="Calibri" panose="020F0502020204030204" pitchFamily="34" charset="0"/>
            </a:rPr>
            <a:t>reduction</a:t>
          </a:r>
          <a:r>
            <a:rPr lang="it-IT" b="0" dirty="0">
              <a:latin typeface="Calibri" panose="020F0502020204030204" pitchFamily="34" charset="0"/>
              <a:cs typeface="Calibri" panose="020F0502020204030204" pitchFamily="34" charset="0"/>
            </a:rPr>
            <a:t> in the </a:t>
          </a:r>
          <a:r>
            <a:rPr lang="it-IT" b="0" dirty="0" err="1">
              <a:latin typeface="Calibri" panose="020F0502020204030204" pitchFamily="34" charset="0"/>
              <a:cs typeface="Calibri" panose="020F0502020204030204" pitchFamily="34" charset="0"/>
            </a:rPr>
            <a:t>central</a:t>
          </a:r>
          <a:r>
            <a:rPr lang="it-IT" b="0" dirty="0">
              <a:latin typeface="Calibri" panose="020F0502020204030204" pitchFamily="34" charset="0"/>
              <a:cs typeface="Calibri" panose="020F0502020204030204" pitchFamily="34" charset="0"/>
            </a:rPr>
            <a:t> and </a:t>
          </a:r>
          <a:r>
            <a:rPr lang="it-IT" b="0" dirty="0" err="1">
              <a:latin typeface="Calibri" panose="020F0502020204030204" pitchFamily="34" charset="0"/>
              <a:cs typeface="Calibri" panose="020F0502020204030204" pitchFamily="34" charset="0"/>
            </a:rPr>
            <a:t>southern</a:t>
          </a:r>
          <a:r>
            <a:rPr lang="it-IT" b="0" dirty="0">
              <a:latin typeface="Calibri" panose="020F0502020204030204" pitchFamily="34" charset="0"/>
              <a:cs typeface="Calibri" panose="020F0502020204030204" pitchFamily="34" charset="0"/>
            </a:rPr>
            <a:t> parts.  </a:t>
          </a:r>
          <a:endParaRPr lang="it-IT" dirty="0">
            <a:latin typeface="Calibri" panose="020F0502020204030204" pitchFamily="34" charset="0"/>
            <a:cs typeface="Calibri" panose="020F0502020204030204" pitchFamily="34" charset="0"/>
          </a:endParaRPr>
        </a:p>
      </dgm:t>
    </dgm:pt>
    <dgm:pt modelId="{608ECC84-10A5-4C23-A44C-0944169D516C}" type="sibTrans" cxnId="{E26B03FE-CE13-4BAE-A980-E104A11F0DC0}">
      <dgm:prSet/>
      <dgm:spPr/>
      <dgm:t>
        <a:bodyPr/>
        <a:lstStyle/>
        <a:p>
          <a:endParaRPr lang="it-IT"/>
        </a:p>
      </dgm:t>
    </dgm:pt>
    <dgm:pt modelId="{59020CF5-FF5B-4281-8E8B-5360EAC99AE5}" type="parTrans" cxnId="{E26B03FE-CE13-4BAE-A980-E104A11F0DC0}">
      <dgm:prSet/>
      <dgm:spPr/>
      <dgm:t>
        <a:bodyPr/>
        <a:lstStyle/>
        <a:p>
          <a:endParaRPr lang="it-IT"/>
        </a:p>
      </dgm:t>
    </dgm:pt>
    <dgm:pt modelId="{D2647EF7-A9CA-4486-9DE4-38C11F129934}" type="pres">
      <dgm:prSet presAssocID="{0C40A1BC-3DCB-4278-A7BA-26E17006046F}" presName="Name0" presStyleCnt="0">
        <dgm:presLayoutVars>
          <dgm:dir/>
          <dgm:resizeHandles val="exact"/>
        </dgm:presLayoutVars>
      </dgm:prSet>
      <dgm:spPr/>
    </dgm:pt>
    <dgm:pt modelId="{CC9077D6-FE24-4BD9-A63E-4F0D80570F87}" type="pres">
      <dgm:prSet presAssocID="{38EFB941-9438-49E2-8A6B-4E771AB33486}" presName="composite" presStyleCnt="0"/>
      <dgm:spPr/>
    </dgm:pt>
    <dgm:pt modelId="{31468577-24D1-4934-B822-EF8345D589B2}" type="pres">
      <dgm:prSet presAssocID="{38EFB941-9438-49E2-8A6B-4E771AB33486}" presName="rect1" presStyleLbl="trAlignAcc1" presStyleIdx="0" presStyleCnt="4">
        <dgm:presLayoutVars>
          <dgm:bulletEnabled val="1"/>
        </dgm:presLayoutVars>
      </dgm:prSet>
      <dgm:spPr/>
    </dgm:pt>
    <dgm:pt modelId="{1771F6BA-8F7C-4274-B516-442C7BE96F15}" type="pres">
      <dgm:prSet presAssocID="{38EFB941-9438-49E2-8A6B-4E771AB33486}" presName="rect2"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Termometro con riempimento a tinta unita"/>
        </a:ext>
      </dgm:extLst>
    </dgm:pt>
    <dgm:pt modelId="{1E002086-CCC4-459D-B590-73CC2861D6B0}" type="pres">
      <dgm:prSet presAssocID="{D9B3C003-8ACB-4305-8206-32C0ECA0BFE1}" presName="sibTrans" presStyleCnt="0"/>
      <dgm:spPr/>
    </dgm:pt>
    <dgm:pt modelId="{A118D981-9798-44F5-B582-DF1FDCD55B36}" type="pres">
      <dgm:prSet presAssocID="{B327CC51-5994-4B1A-AF0F-3EB78DC704CE}" presName="composite" presStyleCnt="0"/>
      <dgm:spPr/>
    </dgm:pt>
    <dgm:pt modelId="{54D28838-2254-4D20-AE85-EF349EB72382}" type="pres">
      <dgm:prSet presAssocID="{B327CC51-5994-4B1A-AF0F-3EB78DC704CE}" presName="rect1" presStyleLbl="trAlignAcc1" presStyleIdx="1" presStyleCnt="4">
        <dgm:presLayoutVars>
          <dgm:bulletEnabled val="1"/>
        </dgm:presLayoutVars>
      </dgm:prSet>
      <dgm:spPr/>
    </dgm:pt>
    <dgm:pt modelId="{B9CA9063-8F67-43C0-B815-A6EA85179804}" type="pres">
      <dgm:prSet presAssocID="{B327CC51-5994-4B1A-AF0F-3EB78DC704CE}" presName="rect2"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Pioggia con riempimento a tinta unita"/>
        </a:ext>
      </dgm:extLst>
    </dgm:pt>
    <dgm:pt modelId="{E613C986-F179-4D95-9C5E-24937A69990A}" type="pres">
      <dgm:prSet presAssocID="{F10DABD0-041D-4E2E-945D-577AAC79191C}" presName="sibTrans" presStyleCnt="0"/>
      <dgm:spPr/>
    </dgm:pt>
    <dgm:pt modelId="{05D0682E-9C1C-4AA1-9CC3-A1667D0F4B26}" type="pres">
      <dgm:prSet presAssocID="{252F3EFE-517B-4C43-AC11-1F8BD8EED906}" presName="composite" presStyleCnt="0"/>
      <dgm:spPr/>
    </dgm:pt>
    <dgm:pt modelId="{C62FA583-C381-4EE7-BB19-00B87750FA98}" type="pres">
      <dgm:prSet presAssocID="{252F3EFE-517B-4C43-AC11-1F8BD8EED906}" presName="rect1" presStyleLbl="trAlignAcc1" presStyleIdx="2" presStyleCnt="4">
        <dgm:presLayoutVars>
          <dgm:bulletEnabled val="1"/>
        </dgm:presLayoutVars>
      </dgm:prSet>
      <dgm:spPr/>
    </dgm:pt>
    <dgm:pt modelId="{69609A1F-7BCA-4481-ACAC-A38BA0B63FA5}" type="pres">
      <dgm:prSet presAssocID="{252F3EFE-517B-4C43-AC11-1F8BD8EED906}" presName="rect2"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Nuvola con tuoni e pioggia con riempimento a tinta unita"/>
        </a:ext>
      </dgm:extLst>
    </dgm:pt>
    <dgm:pt modelId="{124A6C3D-603C-43F3-AB72-8F79898A41E9}" type="pres">
      <dgm:prSet presAssocID="{FC1F487A-9E9B-48DC-A72D-E5FDDCF8C04B}" presName="sibTrans" presStyleCnt="0"/>
      <dgm:spPr/>
    </dgm:pt>
    <dgm:pt modelId="{76256EF7-F1D9-451F-A056-C01629E3A95E}" type="pres">
      <dgm:prSet presAssocID="{06AAF2C2-779E-417F-926D-0139E86751F7}" presName="composite" presStyleCnt="0"/>
      <dgm:spPr/>
    </dgm:pt>
    <dgm:pt modelId="{48B336AE-72C5-4186-A2CE-542E8951DCC6}" type="pres">
      <dgm:prSet presAssocID="{06AAF2C2-779E-417F-926D-0139E86751F7}" presName="rect1" presStyleLbl="trAlignAcc1" presStyleIdx="3" presStyleCnt="4">
        <dgm:presLayoutVars>
          <dgm:bulletEnabled val="1"/>
        </dgm:presLayoutVars>
      </dgm:prSet>
      <dgm:spPr/>
    </dgm:pt>
    <dgm:pt modelId="{513A2D05-4E02-4AF2-BA8D-C80406BFF58D}" type="pres">
      <dgm:prSet presAssocID="{06AAF2C2-779E-417F-926D-0139E86751F7}" presName="rect2"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Scena di pioggia contorno"/>
        </a:ext>
      </dgm:extLst>
    </dgm:pt>
  </dgm:ptLst>
  <dgm:cxnLst>
    <dgm:cxn modelId="{C585CD02-4A6B-4C58-AEC8-AE7BAFB931D1}" type="presOf" srcId="{38EFB941-9438-49E2-8A6B-4E771AB33486}" destId="{31468577-24D1-4934-B822-EF8345D589B2}" srcOrd="0" destOrd="0" presId="urn:microsoft.com/office/officeart/2008/layout/PictureStrips"/>
    <dgm:cxn modelId="{E7A88613-6E26-48CF-9908-329345B2E8B2}" srcId="{0C40A1BC-3DCB-4278-A7BA-26E17006046F}" destId="{252F3EFE-517B-4C43-AC11-1F8BD8EED906}" srcOrd="2" destOrd="0" parTransId="{EFEDFB98-46F6-4C36-8B78-7D49B8F003AF}" sibTransId="{FC1F487A-9E9B-48DC-A72D-E5FDDCF8C04B}"/>
    <dgm:cxn modelId="{66098A17-AEE3-43F0-9EA9-C011AAC28A3A}" type="presOf" srcId="{252F3EFE-517B-4C43-AC11-1F8BD8EED906}" destId="{C62FA583-C381-4EE7-BB19-00B87750FA98}" srcOrd="0" destOrd="0" presId="urn:microsoft.com/office/officeart/2008/layout/PictureStrips"/>
    <dgm:cxn modelId="{84DE2F3F-B3C7-415C-A7A6-FB0D05DDEE06}" type="presOf" srcId="{B327CC51-5994-4B1A-AF0F-3EB78DC704CE}" destId="{54D28838-2254-4D20-AE85-EF349EB72382}" srcOrd="0" destOrd="0" presId="urn:microsoft.com/office/officeart/2008/layout/PictureStrips"/>
    <dgm:cxn modelId="{481D226E-7FFB-494E-B87F-C2470E07E5EA}" srcId="{0C40A1BC-3DCB-4278-A7BA-26E17006046F}" destId="{38EFB941-9438-49E2-8A6B-4E771AB33486}" srcOrd="0" destOrd="0" parTransId="{5EAACD26-025A-436B-AFE7-E647580F37E6}" sibTransId="{D9B3C003-8ACB-4305-8206-32C0ECA0BFE1}"/>
    <dgm:cxn modelId="{BE9BED73-B54F-4705-B849-DC41CF40A097}" type="presOf" srcId="{0C40A1BC-3DCB-4278-A7BA-26E17006046F}" destId="{D2647EF7-A9CA-4486-9DE4-38C11F129934}" srcOrd="0" destOrd="0" presId="urn:microsoft.com/office/officeart/2008/layout/PictureStrips"/>
    <dgm:cxn modelId="{3CD944A9-A91F-47ED-ADD4-D7344E1CC187}" type="presOf" srcId="{06AAF2C2-779E-417F-926D-0139E86751F7}" destId="{48B336AE-72C5-4186-A2CE-542E8951DCC6}" srcOrd="0" destOrd="0" presId="urn:microsoft.com/office/officeart/2008/layout/PictureStrips"/>
    <dgm:cxn modelId="{EDFDBAD5-03F3-47F7-A8D8-01A0CA1298A9}" srcId="{0C40A1BC-3DCB-4278-A7BA-26E17006046F}" destId="{B327CC51-5994-4B1A-AF0F-3EB78DC704CE}" srcOrd="1" destOrd="0" parTransId="{DA016656-CEE6-429B-901B-43DE60623112}" sibTransId="{F10DABD0-041D-4E2E-945D-577AAC79191C}"/>
    <dgm:cxn modelId="{E26B03FE-CE13-4BAE-A980-E104A11F0DC0}" srcId="{0C40A1BC-3DCB-4278-A7BA-26E17006046F}" destId="{06AAF2C2-779E-417F-926D-0139E86751F7}" srcOrd="3" destOrd="0" parTransId="{59020CF5-FF5B-4281-8E8B-5360EAC99AE5}" sibTransId="{608ECC84-10A5-4C23-A44C-0944169D516C}"/>
    <dgm:cxn modelId="{331539AC-0096-4678-81BC-3D6C409540EE}" type="presParOf" srcId="{D2647EF7-A9CA-4486-9DE4-38C11F129934}" destId="{CC9077D6-FE24-4BD9-A63E-4F0D80570F87}" srcOrd="0" destOrd="0" presId="urn:microsoft.com/office/officeart/2008/layout/PictureStrips"/>
    <dgm:cxn modelId="{2876121F-F4F1-49F3-9822-08468B8FD127}" type="presParOf" srcId="{CC9077D6-FE24-4BD9-A63E-4F0D80570F87}" destId="{31468577-24D1-4934-B822-EF8345D589B2}" srcOrd="0" destOrd="0" presId="urn:microsoft.com/office/officeart/2008/layout/PictureStrips"/>
    <dgm:cxn modelId="{4EB55728-9F1A-4A7C-B275-4F9CC36E1787}" type="presParOf" srcId="{CC9077D6-FE24-4BD9-A63E-4F0D80570F87}" destId="{1771F6BA-8F7C-4274-B516-442C7BE96F15}" srcOrd="1" destOrd="0" presId="urn:microsoft.com/office/officeart/2008/layout/PictureStrips"/>
    <dgm:cxn modelId="{CD90C46C-7FEB-4713-A4EA-B5CB7CA6DEF0}" type="presParOf" srcId="{D2647EF7-A9CA-4486-9DE4-38C11F129934}" destId="{1E002086-CCC4-459D-B590-73CC2861D6B0}" srcOrd="1" destOrd="0" presId="urn:microsoft.com/office/officeart/2008/layout/PictureStrips"/>
    <dgm:cxn modelId="{DD3F104C-FADB-4E81-B3B4-67065B783751}" type="presParOf" srcId="{D2647EF7-A9CA-4486-9DE4-38C11F129934}" destId="{A118D981-9798-44F5-B582-DF1FDCD55B36}" srcOrd="2" destOrd="0" presId="urn:microsoft.com/office/officeart/2008/layout/PictureStrips"/>
    <dgm:cxn modelId="{D23F2DF2-9C42-4BE7-928F-C329577D02A3}" type="presParOf" srcId="{A118D981-9798-44F5-B582-DF1FDCD55B36}" destId="{54D28838-2254-4D20-AE85-EF349EB72382}" srcOrd="0" destOrd="0" presId="urn:microsoft.com/office/officeart/2008/layout/PictureStrips"/>
    <dgm:cxn modelId="{CB5640CD-D1B5-434A-96A3-95E7C8117416}" type="presParOf" srcId="{A118D981-9798-44F5-B582-DF1FDCD55B36}" destId="{B9CA9063-8F67-43C0-B815-A6EA85179804}" srcOrd="1" destOrd="0" presId="urn:microsoft.com/office/officeart/2008/layout/PictureStrips"/>
    <dgm:cxn modelId="{1CF7FBB8-1AD2-4F54-AD70-262DCBB01D24}" type="presParOf" srcId="{D2647EF7-A9CA-4486-9DE4-38C11F129934}" destId="{E613C986-F179-4D95-9C5E-24937A69990A}" srcOrd="3" destOrd="0" presId="urn:microsoft.com/office/officeart/2008/layout/PictureStrips"/>
    <dgm:cxn modelId="{79D08613-365A-4843-A23E-4A9C3BF7A3B6}" type="presParOf" srcId="{D2647EF7-A9CA-4486-9DE4-38C11F129934}" destId="{05D0682E-9C1C-4AA1-9CC3-A1667D0F4B26}" srcOrd="4" destOrd="0" presId="urn:microsoft.com/office/officeart/2008/layout/PictureStrips"/>
    <dgm:cxn modelId="{EE4665D7-855E-4FAB-92D0-A263D33426FC}" type="presParOf" srcId="{05D0682E-9C1C-4AA1-9CC3-A1667D0F4B26}" destId="{C62FA583-C381-4EE7-BB19-00B87750FA98}" srcOrd="0" destOrd="0" presId="urn:microsoft.com/office/officeart/2008/layout/PictureStrips"/>
    <dgm:cxn modelId="{A5F70DB0-5A6F-4AEC-882A-DD2E1E005EA3}" type="presParOf" srcId="{05D0682E-9C1C-4AA1-9CC3-A1667D0F4B26}" destId="{69609A1F-7BCA-4481-ACAC-A38BA0B63FA5}" srcOrd="1" destOrd="0" presId="urn:microsoft.com/office/officeart/2008/layout/PictureStrips"/>
    <dgm:cxn modelId="{72054C21-A436-4DF8-A3E9-62B574AA8F12}" type="presParOf" srcId="{D2647EF7-A9CA-4486-9DE4-38C11F129934}" destId="{124A6C3D-603C-43F3-AB72-8F79898A41E9}" srcOrd="5" destOrd="0" presId="urn:microsoft.com/office/officeart/2008/layout/PictureStrips"/>
    <dgm:cxn modelId="{6BF55899-8BEE-4FFB-BAE3-2B2B297F63AA}" type="presParOf" srcId="{D2647EF7-A9CA-4486-9DE4-38C11F129934}" destId="{76256EF7-F1D9-451F-A056-C01629E3A95E}" srcOrd="6" destOrd="0" presId="urn:microsoft.com/office/officeart/2008/layout/PictureStrips"/>
    <dgm:cxn modelId="{07B59D54-63EC-4332-A347-4349992184A4}" type="presParOf" srcId="{76256EF7-F1D9-451F-A056-C01629E3A95E}" destId="{48B336AE-72C5-4186-A2CE-542E8951DCC6}" srcOrd="0" destOrd="0" presId="urn:microsoft.com/office/officeart/2008/layout/PictureStrips"/>
    <dgm:cxn modelId="{9C3629F8-0D3F-4AE5-9403-F84A9E792896}" type="presParOf" srcId="{76256EF7-F1D9-451F-A056-C01629E3A95E}" destId="{513A2D05-4E02-4AF2-BA8D-C80406BFF58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5D9AF5-C6B2-44D2-8C5C-3F74435BBE51}" type="doc">
      <dgm:prSet loTypeId="urn:microsoft.com/office/officeart/2005/8/layout/chevron2" loCatId="list" qsTypeId="urn:microsoft.com/office/officeart/2005/8/quickstyle/simple1" qsCatId="simple" csTypeId="urn:microsoft.com/office/officeart/2005/8/colors/accent4_5" csCatId="accent4" phldr="1"/>
      <dgm:spPr/>
      <dgm:t>
        <a:bodyPr/>
        <a:lstStyle/>
        <a:p>
          <a:endParaRPr lang="it-IT"/>
        </a:p>
      </dgm:t>
    </dgm:pt>
    <dgm:pt modelId="{13034ACA-2885-4F37-BD5C-18F97488E14F}">
      <dgm:prSet phldrT="[Testo]"/>
      <dgm:spPr/>
      <dgm:t>
        <a:bodyPr/>
        <a:lstStyle/>
        <a:p>
          <a:pPr algn="ctr"/>
          <a:r>
            <a:rPr lang="it-IT" dirty="0">
              <a:solidFill>
                <a:schemeClr val="tx1"/>
              </a:solidFill>
            </a:rPr>
            <a:t>1</a:t>
          </a:r>
        </a:p>
      </dgm:t>
    </dgm:pt>
    <dgm:pt modelId="{F02D6A09-E9C4-44AB-A349-EF611902F2EF}" type="parTrans" cxnId="{3BFB8C04-DAD7-4DB3-B5D2-E09821D990E3}">
      <dgm:prSet/>
      <dgm:spPr/>
      <dgm:t>
        <a:bodyPr/>
        <a:lstStyle/>
        <a:p>
          <a:pPr algn="just"/>
          <a:endParaRPr lang="it-IT"/>
        </a:p>
      </dgm:t>
    </dgm:pt>
    <dgm:pt modelId="{F90A5C82-2A86-4A74-81DA-DD15674CC3BD}" type="sibTrans" cxnId="{3BFB8C04-DAD7-4DB3-B5D2-E09821D990E3}">
      <dgm:prSet/>
      <dgm:spPr/>
      <dgm:t>
        <a:bodyPr/>
        <a:lstStyle/>
        <a:p>
          <a:pPr algn="just"/>
          <a:endParaRPr lang="it-IT"/>
        </a:p>
      </dgm:t>
    </dgm:pt>
    <dgm:pt modelId="{A5031E51-B5B4-4FAC-96E3-49D9C58E38B2}">
      <dgm:prSet phldrT="[Testo]" custT="1"/>
      <dgm:spPr/>
      <dgm:t>
        <a:bodyPr/>
        <a:lstStyle/>
        <a:p>
          <a:pPr marL="0" indent="0" algn="just">
            <a:buNone/>
          </a:pPr>
          <a:r>
            <a:rPr lang="it-IT" sz="1800" b="0" dirty="0">
              <a:latin typeface="Helvetica"/>
            </a:rPr>
            <a:t>The </a:t>
          </a:r>
          <a:r>
            <a:rPr lang="it-IT" sz="1800" b="1" dirty="0" err="1">
              <a:latin typeface="Helvetica"/>
            </a:rPr>
            <a:t>added</a:t>
          </a:r>
          <a:r>
            <a:rPr lang="it-IT" sz="1800" b="1" dirty="0">
              <a:latin typeface="Helvetica"/>
            </a:rPr>
            <a:t> </a:t>
          </a:r>
          <a:r>
            <a:rPr lang="it-IT" sz="1800" b="1" dirty="0" err="1">
              <a:latin typeface="Helvetica"/>
            </a:rPr>
            <a:t>value</a:t>
          </a:r>
          <a:r>
            <a:rPr lang="it-IT" sz="1800" b="1" dirty="0">
              <a:latin typeface="Helvetica"/>
            </a:rPr>
            <a:t> of </a:t>
          </a:r>
          <a:r>
            <a:rPr lang="it-IT" sz="1800" b="1" dirty="0" err="1">
              <a:latin typeface="Helvetica"/>
            </a:rPr>
            <a:t>scientific</a:t>
          </a:r>
          <a:r>
            <a:rPr lang="it-IT" sz="1800" b="1" dirty="0">
              <a:latin typeface="Helvetica"/>
            </a:rPr>
            <a:t> </a:t>
          </a:r>
          <a:r>
            <a:rPr lang="it-IT" sz="1800" b="1" dirty="0" err="1">
              <a:latin typeface="Helvetica"/>
            </a:rPr>
            <a:t>research</a:t>
          </a:r>
          <a:r>
            <a:rPr lang="it-IT" sz="1800" b="1" dirty="0">
              <a:latin typeface="Helvetica"/>
            </a:rPr>
            <a:t>. </a:t>
          </a:r>
          <a:r>
            <a:rPr lang="it-IT" sz="1800" b="0" dirty="0" err="1">
              <a:latin typeface="Helvetica"/>
            </a:rPr>
            <a:t>It</a:t>
          </a:r>
          <a:r>
            <a:rPr lang="it-IT" sz="1800" b="0" dirty="0">
              <a:latin typeface="Helvetica"/>
            </a:rPr>
            <a:t> </a:t>
          </a:r>
          <a:r>
            <a:rPr lang="it-IT" sz="1800" b="0" dirty="0" err="1">
              <a:latin typeface="Helvetica"/>
            </a:rPr>
            <a:t>is</a:t>
          </a:r>
          <a:r>
            <a:rPr lang="it-IT" sz="1800" b="0" dirty="0">
              <a:latin typeface="Helvetica"/>
            </a:rPr>
            <a:t> </a:t>
          </a:r>
          <a:r>
            <a:rPr lang="it-IT" sz="1800" b="0" dirty="0" err="1">
              <a:latin typeface="Helvetica"/>
            </a:rPr>
            <a:t>essential</a:t>
          </a:r>
          <a:r>
            <a:rPr lang="it-IT" sz="1800" b="0" dirty="0">
              <a:latin typeface="Helvetica"/>
            </a:rPr>
            <a:t> to </a:t>
          </a:r>
          <a:r>
            <a:rPr lang="it-IT" sz="1800" b="0" dirty="0" err="1">
              <a:latin typeface="Helvetica"/>
            </a:rPr>
            <a:t>have</a:t>
          </a:r>
          <a:r>
            <a:rPr lang="it-IT" sz="1800" b="0" dirty="0">
              <a:latin typeface="Helvetica"/>
            </a:rPr>
            <a:t> tools </a:t>
          </a:r>
          <a:r>
            <a:rPr lang="it-IT" sz="1800" b="0" dirty="0" err="1">
              <a:latin typeface="Helvetica"/>
            </a:rPr>
            <a:t>capable</a:t>
          </a:r>
          <a:r>
            <a:rPr lang="it-IT" sz="1800" b="0" dirty="0">
              <a:latin typeface="Helvetica"/>
            </a:rPr>
            <a:t> of </a:t>
          </a:r>
          <a:r>
            <a:rPr lang="it-IT" sz="1800" b="0" dirty="0" err="1">
              <a:latin typeface="Helvetica"/>
            </a:rPr>
            <a:t>analyzing</a:t>
          </a:r>
          <a:r>
            <a:rPr lang="it-IT" sz="1800" b="0" dirty="0">
              <a:latin typeface="Helvetica"/>
            </a:rPr>
            <a:t> the </a:t>
          </a:r>
          <a:r>
            <a:rPr lang="it-IT" sz="1800" b="0" dirty="0" err="1">
              <a:latin typeface="Helvetica"/>
            </a:rPr>
            <a:t>expected</a:t>
          </a:r>
          <a:r>
            <a:rPr lang="it-IT" sz="1800" b="0" dirty="0">
              <a:latin typeface="Helvetica"/>
            </a:rPr>
            <a:t> risks to </a:t>
          </a:r>
          <a:r>
            <a:rPr lang="it-IT" sz="1800" b="0" dirty="0" err="1">
              <a:latin typeface="Helvetica"/>
            </a:rPr>
            <a:t>identify</a:t>
          </a:r>
          <a:r>
            <a:rPr lang="it-IT" sz="1800" b="0" dirty="0">
              <a:latin typeface="Helvetica"/>
            </a:rPr>
            <a:t> appropriate </a:t>
          </a:r>
          <a:r>
            <a:rPr lang="it-IT" sz="1800" b="0" dirty="0" err="1">
              <a:latin typeface="Helvetica"/>
            </a:rPr>
            <a:t>adaptation</a:t>
          </a:r>
          <a:r>
            <a:rPr lang="it-IT" sz="1800" b="0" dirty="0">
              <a:latin typeface="Helvetica"/>
            </a:rPr>
            <a:t> </a:t>
          </a:r>
          <a:r>
            <a:rPr lang="it-IT" sz="1800" b="0" dirty="0" err="1">
              <a:latin typeface="Helvetica"/>
            </a:rPr>
            <a:t>measures</a:t>
          </a:r>
          <a:r>
            <a:rPr lang="it-IT" sz="1800" b="0" dirty="0">
              <a:latin typeface="Helvetica"/>
            </a:rPr>
            <a:t> </a:t>
          </a:r>
          <a:r>
            <a:rPr lang="it-IT" sz="1800" b="0" dirty="0" err="1">
              <a:latin typeface="Helvetica"/>
            </a:rPr>
            <a:t>at</a:t>
          </a:r>
          <a:r>
            <a:rPr lang="it-IT" sz="1800" b="0" dirty="0">
              <a:latin typeface="Helvetica"/>
            </a:rPr>
            <a:t> </a:t>
          </a:r>
          <a:r>
            <a:rPr lang="it-IT" sz="1800" b="0" dirty="0" err="1">
              <a:latin typeface="Helvetica"/>
            </a:rPr>
            <a:t>different</a:t>
          </a:r>
          <a:r>
            <a:rPr lang="it-IT" sz="1800" b="0" dirty="0">
              <a:latin typeface="Helvetica"/>
            </a:rPr>
            <a:t> </a:t>
          </a:r>
          <a:r>
            <a:rPr lang="it-IT" sz="1800" b="0" dirty="0" err="1">
              <a:latin typeface="Helvetica"/>
            </a:rPr>
            <a:t>scales</a:t>
          </a:r>
          <a:r>
            <a:rPr lang="it-IT" sz="1800" b="0" dirty="0">
              <a:latin typeface="Helvetica"/>
            </a:rPr>
            <a:t>. </a:t>
          </a:r>
          <a:r>
            <a:rPr lang="it-IT" sz="1800" b="1" dirty="0">
              <a:latin typeface="Helvetica"/>
            </a:rPr>
            <a:t>High-</a:t>
          </a:r>
          <a:r>
            <a:rPr lang="it-IT" sz="1800" b="1" dirty="0" err="1">
              <a:latin typeface="Helvetica"/>
            </a:rPr>
            <a:t>resolution</a:t>
          </a:r>
          <a:r>
            <a:rPr lang="it-IT" sz="1800" b="1" dirty="0">
              <a:latin typeface="Helvetica"/>
            </a:rPr>
            <a:t> models</a:t>
          </a:r>
          <a:endParaRPr lang="it-IT" sz="1800" b="1" dirty="0"/>
        </a:p>
      </dgm:t>
    </dgm:pt>
    <dgm:pt modelId="{B2A4F52E-889C-44DC-86C9-A49F4C680AA8}" type="parTrans" cxnId="{378C1BF9-5E63-4EE8-9F86-F2365C034562}">
      <dgm:prSet/>
      <dgm:spPr/>
      <dgm:t>
        <a:bodyPr/>
        <a:lstStyle/>
        <a:p>
          <a:pPr algn="just"/>
          <a:endParaRPr lang="it-IT"/>
        </a:p>
      </dgm:t>
    </dgm:pt>
    <dgm:pt modelId="{2F64630E-4D55-430D-8170-2C447FBC6C23}" type="sibTrans" cxnId="{378C1BF9-5E63-4EE8-9F86-F2365C034562}">
      <dgm:prSet/>
      <dgm:spPr/>
      <dgm:t>
        <a:bodyPr/>
        <a:lstStyle/>
        <a:p>
          <a:pPr algn="just"/>
          <a:endParaRPr lang="it-IT"/>
        </a:p>
      </dgm:t>
    </dgm:pt>
    <dgm:pt modelId="{F7479E92-6939-4439-9ABD-59E40FE2C5FF}">
      <dgm:prSet phldrT="[Testo]"/>
      <dgm:spPr/>
      <dgm:t>
        <a:bodyPr/>
        <a:lstStyle/>
        <a:p>
          <a:pPr algn="ctr"/>
          <a:r>
            <a:rPr lang="it-IT" dirty="0">
              <a:solidFill>
                <a:schemeClr val="tx1"/>
              </a:solidFill>
            </a:rPr>
            <a:t>2</a:t>
          </a:r>
        </a:p>
      </dgm:t>
    </dgm:pt>
    <dgm:pt modelId="{58AF7BD1-58C4-40AE-B835-3BED0C79C495}" type="parTrans" cxnId="{F4962974-DF17-418D-A32D-8E5E0D9FFC0F}">
      <dgm:prSet/>
      <dgm:spPr/>
      <dgm:t>
        <a:bodyPr/>
        <a:lstStyle/>
        <a:p>
          <a:pPr algn="just"/>
          <a:endParaRPr lang="it-IT"/>
        </a:p>
      </dgm:t>
    </dgm:pt>
    <dgm:pt modelId="{32F1CC09-EDE2-410B-B36E-F44DE396953A}" type="sibTrans" cxnId="{F4962974-DF17-418D-A32D-8E5E0D9FFC0F}">
      <dgm:prSet/>
      <dgm:spPr/>
      <dgm:t>
        <a:bodyPr/>
        <a:lstStyle/>
        <a:p>
          <a:pPr algn="just"/>
          <a:endParaRPr lang="it-IT"/>
        </a:p>
      </dgm:t>
    </dgm:pt>
    <dgm:pt modelId="{807F64E0-4732-4466-A62A-CE3F8ED58171}">
      <dgm:prSet phldrT="[Testo]" custT="1"/>
      <dgm:spPr/>
      <dgm:t>
        <a:bodyPr/>
        <a:lstStyle/>
        <a:p>
          <a:pPr marL="0" indent="0" algn="just">
            <a:buFont typeface="Arial" panose="020B0604020202020204" pitchFamily="34" charset="0"/>
            <a:buNone/>
          </a:pPr>
          <a:endParaRPr lang="it-IT" sz="1200" dirty="0"/>
        </a:p>
      </dgm:t>
    </dgm:pt>
    <dgm:pt modelId="{6D0D6282-5915-42E3-84AE-574FBA7B14EA}" type="parTrans" cxnId="{D7DA1E9A-65B0-4943-B234-FC0B5C0C5E2F}">
      <dgm:prSet/>
      <dgm:spPr/>
      <dgm:t>
        <a:bodyPr/>
        <a:lstStyle/>
        <a:p>
          <a:pPr algn="just"/>
          <a:endParaRPr lang="it-IT"/>
        </a:p>
      </dgm:t>
    </dgm:pt>
    <dgm:pt modelId="{C36B8295-16A8-4911-988F-BCEADED5408C}" type="sibTrans" cxnId="{D7DA1E9A-65B0-4943-B234-FC0B5C0C5E2F}">
      <dgm:prSet/>
      <dgm:spPr/>
      <dgm:t>
        <a:bodyPr/>
        <a:lstStyle/>
        <a:p>
          <a:pPr algn="just"/>
          <a:endParaRPr lang="it-IT"/>
        </a:p>
      </dgm:t>
    </dgm:pt>
    <dgm:pt modelId="{3C27AB99-129B-4FE4-97B1-B6D60FF4615B}">
      <dgm:prSet phldrT="[Testo]"/>
      <dgm:spPr/>
      <dgm:t>
        <a:bodyPr/>
        <a:lstStyle/>
        <a:p>
          <a:pPr algn="ctr"/>
          <a:r>
            <a:rPr lang="it-IT" dirty="0">
              <a:solidFill>
                <a:schemeClr val="tx1"/>
              </a:solidFill>
            </a:rPr>
            <a:t>3</a:t>
          </a:r>
        </a:p>
      </dgm:t>
    </dgm:pt>
    <dgm:pt modelId="{C265669B-D071-4AC9-885E-24A154FCB426}" type="parTrans" cxnId="{58D373CA-F51A-416A-AB02-03C3A3B1C8FC}">
      <dgm:prSet/>
      <dgm:spPr/>
      <dgm:t>
        <a:bodyPr/>
        <a:lstStyle/>
        <a:p>
          <a:pPr algn="just"/>
          <a:endParaRPr lang="it-IT"/>
        </a:p>
      </dgm:t>
    </dgm:pt>
    <dgm:pt modelId="{527C3371-FCDE-41AA-8CD1-A4120429BB9F}" type="sibTrans" cxnId="{58D373CA-F51A-416A-AB02-03C3A3B1C8FC}">
      <dgm:prSet/>
      <dgm:spPr/>
      <dgm:t>
        <a:bodyPr/>
        <a:lstStyle/>
        <a:p>
          <a:pPr algn="just"/>
          <a:endParaRPr lang="it-IT"/>
        </a:p>
      </dgm:t>
    </dgm:pt>
    <dgm:pt modelId="{4D3F44B4-B007-4E57-8628-2FEFE7678A3F}">
      <dgm:prSet phldrT="[Tes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1800" b="1" dirty="0">
              <a:latin typeface="Helvetica"/>
              <a:cs typeface="Helvetica"/>
            </a:rPr>
            <a:t>Riduce </a:t>
          </a:r>
          <a:r>
            <a:rPr lang="it-IT" sz="1800" b="1" dirty="0" err="1">
              <a:latin typeface="Helvetica"/>
              <a:cs typeface="Helvetica"/>
            </a:rPr>
            <a:t>local</a:t>
          </a:r>
          <a:r>
            <a:rPr lang="it-IT" sz="1800" b="1" dirty="0">
              <a:latin typeface="Helvetica"/>
              <a:cs typeface="Helvetica"/>
            </a:rPr>
            <a:t> </a:t>
          </a:r>
          <a:r>
            <a:rPr lang="it-IT" sz="1800" b="1" dirty="0" err="1">
              <a:latin typeface="Helvetica"/>
              <a:cs typeface="Helvetica"/>
            </a:rPr>
            <a:t>vulnerability</a:t>
          </a:r>
          <a:r>
            <a:rPr lang="it-IT" sz="1800" b="1" dirty="0">
              <a:latin typeface="Helvetica"/>
              <a:cs typeface="Helvetica"/>
            </a:rPr>
            <a:t> </a:t>
          </a:r>
          <a:r>
            <a:rPr lang="it-IT" sz="1800" dirty="0" err="1">
              <a:latin typeface="Helvetica"/>
              <a:cs typeface="Helvetica"/>
            </a:rPr>
            <a:t>means</a:t>
          </a:r>
          <a:r>
            <a:rPr lang="it-IT" sz="1800" dirty="0">
              <a:latin typeface="Helvetica"/>
              <a:cs typeface="Helvetica"/>
            </a:rPr>
            <a:t> to </a:t>
          </a:r>
          <a:r>
            <a:rPr lang="it-IT" sz="1800" dirty="0" err="1">
              <a:latin typeface="Helvetica"/>
              <a:cs typeface="Helvetica"/>
            </a:rPr>
            <a:t>identify</a:t>
          </a:r>
          <a:r>
            <a:rPr lang="it-IT" sz="1800" dirty="0">
              <a:latin typeface="Helvetica"/>
              <a:cs typeface="Helvetica"/>
            </a:rPr>
            <a:t> </a:t>
          </a:r>
          <a:r>
            <a:rPr lang="it-IT" sz="1800" b="1" dirty="0" err="1">
              <a:latin typeface="Helvetica"/>
              <a:cs typeface="Helvetica"/>
            </a:rPr>
            <a:t>local</a:t>
          </a:r>
          <a:r>
            <a:rPr lang="it-IT" sz="1800" b="1" dirty="0">
              <a:latin typeface="Helvetica"/>
              <a:cs typeface="Helvetica"/>
            </a:rPr>
            <a:t> </a:t>
          </a:r>
          <a:r>
            <a:rPr lang="it-IT" sz="1800" b="1" dirty="0" err="1">
              <a:latin typeface="Helvetica"/>
              <a:cs typeface="Helvetica"/>
            </a:rPr>
            <a:t>adaptation</a:t>
          </a:r>
          <a:r>
            <a:rPr lang="it-IT" sz="1800" b="1" dirty="0">
              <a:latin typeface="Helvetica"/>
              <a:cs typeface="Helvetica"/>
            </a:rPr>
            <a:t>  </a:t>
          </a:r>
          <a:r>
            <a:rPr lang="it-IT" sz="1800" b="1" dirty="0" err="1">
              <a:latin typeface="Helvetica"/>
              <a:cs typeface="Helvetica"/>
            </a:rPr>
            <a:t>solutions</a:t>
          </a:r>
          <a:r>
            <a:rPr lang="it-IT" sz="1800" b="1" dirty="0">
              <a:latin typeface="Helvetica"/>
              <a:cs typeface="Helvetica"/>
            </a:rPr>
            <a:t> </a:t>
          </a:r>
          <a:r>
            <a:rPr lang="it-IT" sz="1800" dirty="0">
              <a:latin typeface="Helvetica"/>
              <a:cs typeface="Helvetica"/>
            </a:rPr>
            <a:t>due to the diverse impacts, </a:t>
          </a:r>
          <a:r>
            <a:rPr lang="it-IT" sz="1800" dirty="0" err="1">
              <a:latin typeface="Helvetica"/>
              <a:cs typeface="Helvetica"/>
            </a:rPr>
            <a:t>local</a:t>
          </a:r>
          <a:r>
            <a:rPr lang="it-IT" sz="1800" dirty="0">
              <a:latin typeface="Helvetica"/>
              <a:cs typeface="Helvetica"/>
            </a:rPr>
            <a:t> </a:t>
          </a:r>
          <a:r>
            <a:rPr lang="it-IT" sz="1800" dirty="0" err="1">
              <a:latin typeface="Helvetica"/>
              <a:cs typeface="Helvetica"/>
            </a:rPr>
            <a:t>characteristics</a:t>
          </a:r>
          <a:r>
            <a:rPr lang="it-IT" sz="1800" dirty="0">
              <a:latin typeface="Helvetica"/>
              <a:cs typeface="Helvetica"/>
            </a:rPr>
            <a:t> and </a:t>
          </a:r>
          <a:r>
            <a:rPr lang="it-IT" sz="1800" dirty="0" err="1">
              <a:latin typeface="Helvetica"/>
              <a:cs typeface="Helvetica"/>
            </a:rPr>
            <a:t>different</a:t>
          </a:r>
          <a:r>
            <a:rPr lang="it-IT" sz="1800" dirty="0">
              <a:latin typeface="Helvetica"/>
              <a:cs typeface="Helvetica"/>
            </a:rPr>
            <a:t> </a:t>
          </a:r>
          <a:r>
            <a:rPr lang="it-IT" sz="1800" dirty="0" err="1">
              <a:latin typeface="Helvetica"/>
              <a:cs typeface="Helvetica"/>
            </a:rPr>
            <a:t>development</a:t>
          </a:r>
          <a:r>
            <a:rPr lang="it-IT" sz="1800" dirty="0">
              <a:latin typeface="Helvetica"/>
              <a:cs typeface="Helvetica"/>
            </a:rPr>
            <a:t> pathways</a:t>
          </a:r>
        </a:p>
        <a:p>
          <a:pPr lvl="1" algn="just" defTabSz="533400">
            <a:lnSpc>
              <a:spcPct val="90000"/>
            </a:lnSpc>
            <a:spcBef>
              <a:spcPct val="0"/>
            </a:spcBef>
            <a:spcAft>
              <a:spcPct val="15000"/>
            </a:spcAft>
          </a:pPr>
          <a:endParaRPr lang="it-IT" sz="1300" dirty="0"/>
        </a:p>
      </dgm:t>
    </dgm:pt>
    <dgm:pt modelId="{3E35370F-CD5D-4597-BAC8-21B97EC65F50}" type="parTrans" cxnId="{4BC6B480-8320-4242-A97D-E23526CFE7F7}">
      <dgm:prSet/>
      <dgm:spPr/>
      <dgm:t>
        <a:bodyPr/>
        <a:lstStyle/>
        <a:p>
          <a:pPr algn="just"/>
          <a:endParaRPr lang="it-IT"/>
        </a:p>
      </dgm:t>
    </dgm:pt>
    <dgm:pt modelId="{CD853E6F-A96E-4925-ADF7-EDEF386BC8E2}" type="sibTrans" cxnId="{4BC6B480-8320-4242-A97D-E23526CFE7F7}">
      <dgm:prSet/>
      <dgm:spPr/>
      <dgm:t>
        <a:bodyPr/>
        <a:lstStyle/>
        <a:p>
          <a:pPr algn="just"/>
          <a:endParaRPr lang="it-IT"/>
        </a:p>
      </dgm:t>
    </dgm:pt>
    <dgm:pt modelId="{C298319C-DFEC-40FE-9068-F672347A3326}">
      <dgm:prSet phldrT="[Testo]" custT="1"/>
      <dgm:spPr/>
      <dgm:t>
        <a:bodyPr/>
        <a:lstStyle/>
        <a:p>
          <a:pPr marL="0" indent="0" algn="just">
            <a:buFont typeface="Arial" panose="020B0604020202020204" pitchFamily="34" charset="0"/>
            <a:buNone/>
          </a:pPr>
          <a:r>
            <a:rPr lang="it-IT" sz="1800" b="1" dirty="0">
              <a:latin typeface="Helvetica"/>
              <a:cs typeface="Helvetica"/>
            </a:rPr>
            <a:t>More options to </a:t>
          </a:r>
          <a:r>
            <a:rPr lang="it-IT" sz="1800" b="1" dirty="0" err="1">
              <a:latin typeface="Helvetica"/>
              <a:cs typeface="Helvetica"/>
            </a:rPr>
            <a:t>understand</a:t>
          </a:r>
          <a:r>
            <a:rPr lang="it-IT" sz="1800" b="1" dirty="0">
              <a:latin typeface="Helvetica"/>
              <a:cs typeface="Helvetica"/>
            </a:rPr>
            <a:t> risk</a:t>
          </a:r>
          <a:r>
            <a:rPr lang="it-IT" sz="1800" dirty="0">
              <a:latin typeface="Helvetica"/>
              <a:cs typeface="Helvetica"/>
            </a:rPr>
            <a:t>. </a:t>
          </a:r>
          <a:r>
            <a:rPr lang="it-IT" sz="1800" dirty="0" err="1">
              <a:latin typeface="Helvetica"/>
              <a:cs typeface="Helvetica"/>
            </a:rPr>
            <a:t>Having</a:t>
          </a:r>
          <a:r>
            <a:rPr lang="it-IT" sz="1800" dirty="0">
              <a:latin typeface="Helvetica"/>
              <a:cs typeface="Helvetica"/>
            </a:rPr>
            <a:t> more </a:t>
          </a:r>
          <a:r>
            <a:rPr lang="it-IT" sz="1800" dirty="0" err="1">
              <a:latin typeface="Helvetica"/>
              <a:cs typeface="Helvetica"/>
            </a:rPr>
            <a:t>methods</a:t>
          </a:r>
          <a:r>
            <a:rPr lang="it-IT" sz="1800" dirty="0">
              <a:latin typeface="Helvetica"/>
              <a:cs typeface="Helvetica"/>
            </a:rPr>
            <a:t> to reduce </a:t>
          </a:r>
          <a:r>
            <a:rPr lang="it-IT" sz="1800" dirty="0" err="1">
              <a:latin typeface="Helvetica"/>
              <a:cs typeface="Helvetica"/>
            </a:rPr>
            <a:t>uncertainty</a:t>
          </a:r>
          <a:r>
            <a:rPr lang="it-IT" sz="1800" dirty="0">
              <a:latin typeface="Helvetica"/>
              <a:cs typeface="Helvetica"/>
            </a:rPr>
            <a:t> of risk inde</a:t>
          </a:r>
          <a:r>
            <a:rPr lang="it-IT" sz="1800" dirty="0">
              <a:latin typeface="Helvetica"/>
            </a:rPr>
            <a:t>x</a:t>
          </a:r>
          <a:r>
            <a:rPr lang="it-IT" sz="1800" dirty="0">
              <a:latin typeface="Helvetica"/>
              <a:cs typeface="Helvetica"/>
            </a:rPr>
            <a:t>es, more </a:t>
          </a:r>
          <a:r>
            <a:rPr lang="it-IT" sz="1800" dirty="0" err="1">
              <a:latin typeface="Helvetica"/>
              <a:cs typeface="Helvetica"/>
            </a:rPr>
            <a:t>advanced</a:t>
          </a:r>
          <a:r>
            <a:rPr lang="it-IT" sz="1800" dirty="0">
              <a:latin typeface="Helvetica"/>
              <a:cs typeface="Helvetica"/>
            </a:rPr>
            <a:t> </a:t>
          </a:r>
          <a:r>
            <a:rPr lang="it-IT" sz="1800" dirty="0" err="1">
              <a:latin typeface="Helvetica"/>
              <a:cs typeface="Helvetica"/>
            </a:rPr>
            <a:t>research</a:t>
          </a:r>
          <a:r>
            <a:rPr lang="it-IT" sz="1800" dirty="0">
              <a:latin typeface="Helvetica"/>
              <a:cs typeface="Helvetica"/>
            </a:rPr>
            <a:t> for </a:t>
          </a:r>
          <a:r>
            <a:rPr lang="it-IT" sz="1800" b="1" dirty="0" err="1">
              <a:latin typeface="Helvetica"/>
              <a:cs typeface="Helvetica"/>
            </a:rPr>
            <a:t>extreme</a:t>
          </a:r>
          <a:r>
            <a:rPr lang="it-IT" sz="1800" b="1" dirty="0">
              <a:latin typeface="Helvetica"/>
              <a:cs typeface="Helvetica"/>
            </a:rPr>
            <a:t> </a:t>
          </a:r>
          <a:r>
            <a:rPr lang="it-IT" sz="1800" b="1" dirty="0" err="1">
              <a:latin typeface="Helvetica"/>
              <a:cs typeface="Helvetica"/>
            </a:rPr>
            <a:t>climatic</a:t>
          </a:r>
          <a:r>
            <a:rPr lang="it-IT" sz="1800" b="1" dirty="0">
              <a:latin typeface="Helvetica"/>
              <a:cs typeface="Helvetica"/>
            </a:rPr>
            <a:t> </a:t>
          </a:r>
          <a:r>
            <a:rPr lang="it-IT" sz="1800" b="1" dirty="0" err="1">
              <a:latin typeface="Helvetica"/>
              <a:cs typeface="Helvetica"/>
            </a:rPr>
            <a:t>indicators</a:t>
          </a:r>
          <a:endParaRPr lang="it-IT" sz="1800" b="1" dirty="0">
            <a:latin typeface="Helvetica"/>
            <a:cs typeface="Helvetica"/>
          </a:endParaRPr>
        </a:p>
        <a:p>
          <a:pPr marL="285750" indent="-285750" algn="just">
            <a:buFont typeface="Wingdings" charset="2"/>
            <a:buChar char="ü"/>
          </a:pPr>
          <a:endParaRPr lang="it-IT" sz="1200" dirty="0">
            <a:latin typeface="Helvetica"/>
            <a:cs typeface="Helvetica"/>
          </a:endParaRPr>
        </a:p>
        <a:p>
          <a:pPr algn="just"/>
          <a:endParaRPr lang="it-IT" sz="1200" dirty="0"/>
        </a:p>
      </dgm:t>
    </dgm:pt>
    <dgm:pt modelId="{59FFED9B-7178-47A9-85BA-CF2E319F8181}" type="parTrans" cxnId="{EAA86D5E-0E52-41AD-A7C3-CC784D504A5D}">
      <dgm:prSet/>
      <dgm:spPr/>
      <dgm:t>
        <a:bodyPr/>
        <a:lstStyle/>
        <a:p>
          <a:pPr algn="just"/>
          <a:endParaRPr lang="it-IT"/>
        </a:p>
      </dgm:t>
    </dgm:pt>
    <dgm:pt modelId="{7C9F2647-FEFD-42C2-9140-A7AC912A48A0}" type="sibTrans" cxnId="{EAA86D5E-0E52-41AD-A7C3-CC784D504A5D}">
      <dgm:prSet/>
      <dgm:spPr/>
      <dgm:t>
        <a:bodyPr/>
        <a:lstStyle/>
        <a:p>
          <a:pPr algn="just"/>
          <a:endParaRPr lang="it-IT"/>
        </a:p>
      </dgm:t>
    </dgm:pt>
    <dgm:pt modelId="{887A1801-2D10-48B9-8A67-DDB1B8F11879}">
      <dgm:prSet phldrT="[Testo]" custT="1"/>
      <dgm:spPr/>
      <dgm:t>
        <a:bodyPr/>
        <a:lstStyle/>
        <a:p>
          <a:pPr algn="just"/>
          <a:endParaRPr lang="it-IT" sz="1200" dirty="0"/>
        </a:p>
      </dgm:t>
    </dgm:pt>
    <dgm:pt modelId="{B949A0F8-9568-4174-9858-7ECA68887A3F}" type="parTrans" cxnId="{AD4A8C60-5C7A-40C5-9C14-0B02D66C2156}">
      <dgm:prSet/>
      <dgm:spPr/>
      <dgm:t>
        <a:bodyPr/>
        <a:lstStyle/>
        <a:p>
          <a:pPr algn="just"/>
          <a:endParaRPr lang="it-IT"/>
        </a:p>
      </dgm:t>
    </dgm:pt>
    <dgm:pt modelId="{26C0A65A-8BF8-4656-89CD-ACD1817BC478}" type="sibTrans" cxnId="{AD4A8C60-5C7A-40C5-9C14-0B02D66C2156}">
      <dgm:prSet/>
      <dgm:spPr/>
      <dgm:t>
        <a:bodyPr/>
        <a:lstStyle/>
        <a:p>
          <a:pPr algn="just"/>
          <a:endParaRPr lang="it-IT"/>
        </a:p>
      </dgm:t>
    </dgm:pt>
    <dgm:pt modelId="{D018F79A-4E6D-4E0D-A771-C9540A22A912}" type="pres">
      <dgm:prSet presAssocID="{1D5D9AF5-C6B2-44D2-8C5C-3F74435BBE51}" presName="linearFlow" presStyleCnt="0">
        <dgm:presLayoutVars>
          <dgm:dir/>
          <dgm:animLvl val="lvl"/>
          <dgm:resizeHandles val="exact"/>
        </dgm:presLayoutVars>
      </dgm:prSet>
      <dgm:spPr/>
    </dgm:pt>
    <dgm:pt modelId="{E2DC79DC-AA89-40A5-AC9C-9AA2D392F4F1}" type="pres">
      <dgm:prSet presAssocID="{13034ACA-2885-4F37-BD5C-18F97488E14F}" presName="composite" presStyleCnt="0"/>
      <dgm:spPr/>
    </dgm:pt>
    <dgm:pt modelId="{023F10B9-7306-4654-B177-6B8B22E3D1CF}" type="pres">
      <dgm:prSet presAssocID="{13034ACA-2885-4F37-BD5C-18F97488E14F}" presName="parentText" presStyleLbl="alignNode1" presStyleIdx="0" presStyleCnt="3" custLinFactNeighborY="-314">
        <dgm:presLayoutVars>
          <dgm:chMax val="1"/>
          <dgm:bulletEnabled val="1"/>
        </dgm:presLayoutVars>
      </dgm:prSet>
      <dgm:spPr/>
    </dgm:pt>
    <dgm:pt modelId="{7D44AED5-292D-4ECF-8723-991B357A2484}" type="pres">
      <dgm:prSet presAssocID="{13034ACA-2885-4F37-BD5C-18F97488E14F}" presName="descendantText" presStyleLbl="alignAcc1" presStyleIdx="0" presStyleCnt="3" custScaleY="131059" custLinFactNeighborX="0">
        <dgm:presLayoutVars>
          <dgm:bulletEnabled val="1"/>
        </dgm:presLayoutVars>
      </dgm:prSet>
      <dgm:spPr/>
    </dgm:pt>
    <dgm:pt modelId="{2B3B0E42-9711-40E9-ABD5-5EE9F7F93BB8}" type="pres">
      <dgm:prSet presAssocID="{F90A5C82-2A86-4A74-81DA-DD15674CC3BD}" presName="sp" presStyleCnt="0"/>
      <dgm:spPr/>
    </dgm:pt>
    <dgm:pt modelId="{27C638FB-ADBE-406C-935A-700AF80F2731}" type="pres">
      <dgm:prSet presAssocID="{F7479E92-6939-4439-9ABD-59E40FE2C5FF}" presName="composite" presStyleCnt="0"/>
      <dgm:spPr/>
    </dgm:pt>
    <dgm:pt modelId="{1A181FB5-D9DB-473C-BA30-1A4CF5E4C7B6}" type="pres">
      <dgm:prSet presAssocID="{F7479E92-6939-4439-9ABD-59E40FE2C5FF}" presName="parentText" presStyleLbl="alignNode1" presStyleIdx="1" presStyleCnt="3" custLinFactNeighborY="0">
        <dgm:presLayoutVars>
          <dgm:chMax val="1"/>
          <dgm:bulletEnabled val="1"/>
        </dgm:presLayoutVars>
      </dgm:prSet>
      <dgm:spPr/>
    </dgm:pt>
    <dgm:pt modelId="{3E1F82BF-1428-4759-AF17-6ECE64671C4F}" type="pres">
      <dgm:prSet presAssocID="{F7479E92-6939-4439-9ABD-59E40FE2C5FF}" presName="descendantText" presStyleLbl="alignAcc1" presStyleIdx="1" presStyleCnt="3" custScaleY="140926" custLinFactNeighborX="-23" custLinFactNeighborY="-22">
        <dgm:presLayoutVars>
          <dgm:bulletEnabled val="1"/>
        </dgm:presLayoutVars>
      </dgm:prSet>
      <dgm:spPr/>
    </dgm:pt>
    <dgm:pt modelId="{249BB07C-7167-4CF7-9BDE-3FD707A5CD65}" type="pres">
      <dgm:prSet presAssocID="{32F1CC09-EDE2-410B-B36E-F44DE396953A}" presName="sp" presStyleCnt="0"/>
      <dgm:spPr/>
    </dgm:pt>
    <dgm:pt modelId="{F61BCD9F-037B-4C56-92A7-BC314F10A956}" type="pres">
      <dgm:prSet presAssocID="{3C27AB99-129B-4FE4-97B1-B6D60FF4615B}" presName="composite" presStyleCnt="0"/>
      <dgm:spPr/>
    </dgm:pt>
    <dgm:pt modelId="{F276AD11-941F-4054-A38C-2A2975E01853}" type="pres">
      <dgm:prSet presAssocID="{3C27AB99-129B-4FE4-97B1-B6D60FF4615B}" presName="parentText" presStyleLbl="alignNode1" presStyleIdx="2" presStyleCnt="3" custAng="0" custLinFactNeighborY="0">
        <dgm:presLayoutVars>
          <dgm:chMax val="1"/>
          <dgm:bulletEnabled val="1"/>
        </dgm:presLayoutVars>
      </dgm:prSet>
      <dgm:spPr/>
    </dgm:pt>
    <dgm:pt modelId="{F4B20061-1E1B-4B2D-A88C-0C2D10175F14}" type="pres">
      <dgm:prSet presAssocID="{3C27AB99-129B-4FE4-97B1-B6D60FF4615B}" presName="descendantText" presStyleLbl="alignAcc1" presStyleIdx="2" presStyleCnt="3" custScaleY="157821">
        <dgm:presLayoutVars>
          <dgm:bulletEnabled val="1"/>
        </dgm:presLayoutVars>
      </dgm:prSet>
      <dgm:spPr/>
    </dgm:pt>
  </dgm:ptLst>
  <dgm:cxnLst>
    <dgm:cxn modelId="{3BFB8C04-DAD7-4DB3-B5D2-E09821D990E3}" srcId="{1D5D9AF5-C6B2-44D2-8C5C-3F74435BBE51}" destId="{13034ACA-2885-4F37-BD5C-18F97488E14F}" srcOrd="0" destOrd="0" parTransId="{F02D6A09-E9C4-44AB-A349-EF611902F2EF}" sibTransId="{F90A5C82-2A86-4A74-81DA-DD15674CC3BD}"/>
    <dgm:cxn modelId="{501DD82E-EAF9-413C-84FB-272175FE1D5F}" type="presOf" srcId="{F7479E92-6939-4439-9ABD-59E40FE2C5FF}" destId="{1A181FB5-D9DB-473C-BA30-1A4CF5E4C7B6}" srcOrd="0" destOrd="0" presId="urn:microsoft.com/office/officeart/2005/8/layout/chevron2"/>
    <dgm:cxn modelId="{18F6D534-012B-4FE4-8316-06FCD9399E52}" type="presOf" srcId="{C298319C-DFEC-40FE-9068-F672347A3326}" destId="{3E1F82BF-1428-4759-AF17-6ECE64671C4F}" srcOrd="0" destOrd="2" presId="urn:microsoft.com/office/officeart/2005/8/layout/chevron2"/>
    <dgm:cxn modelId="{EAA86D5E-0E52-41AD-A7C3-CC784D504A5D}" srcId="{F7479E92-6939-4439-9ABD-59E40FE2C5FF}" destId="{C298319C-DFEC-40FE-9068-F672347A3326}" srcOrd="2" destOrd="0" parTransId="{59FFED9B-7178-47A9-85BA-CF2E319F8181}" sibTransId="{7C9F2647-FEFD-42C2-9140-A7AC912A48A0}"/>
    <dgm:cxn modelId="{AD4A8C60-5C7A-40C5-9C14-0B02D66C2156}" srcId="{F7479E92-6939-4439-9ABD-59E40FE2C5FF}" destId="{887A1801-2D10-48B9-8A67-DDB1B8F11879}" srcOrd="1" destOrd="0" parTransId="{B949A0F8-9568-4174-9858-7ECA68887A3F}" sibTransId="{26C0A65A-8BF8-4656-89CD-ACD1817BC478}"/>
    <dgm:cxn modelId="{589A0C68-4939-4178-A054-6112A30B6924}" type="presOf" srcId="{A5031E51-B5B4-4FAC-96E3-49D9C58E38B2}" destId="{7D44AED5-292D-4ECF-8723-991B357A2484}" srcOrd="0" destOrd="0" presId="urn:microsoft.com/office/officeart/2005/8/layout/chevron2"/>
    <dgm:cxn modelId="{F4962974-DF17-418D-A32D-8E5E0D9FFC0F}" srcId="{1D5D9AF5-C6B2-44D2-8C5C-3F74435BBE51}" destId="{F7479E92-6939-4439-9ABD-59E40FE2C5FF}" srcOrd="1" destOrd="0" parTransId="{58AF7BD1-58C4-40AE-B835-3BED0C79C495}" sibTransId="{32F1CC09-EDE2-410B-B36E-F44DE396953A}"/>
    <dgm:cxn modelId="{4FC48678-D3C3-4F90-9D0A-1B3A1DBC1DD6}" type="presOf" srcId="{13034ACA-2885-4F37-BD5C-18F97488E14F}" destId="{023F10B9-7306-4654-B177-6B8B22E3D1CF}" srcOrd="0" destOrd="0" presId="urn:microsoft.com/office/officeart/2005/8/layout/chevron2"/>
    <dgm:cxn modelId="{6C8E757D-05BA-4577-BC03-CCB8EC2CAA96}" type="presOf" srcId="{3C27AB99-129B-4FE4-97B1-B6D60FF4615B}" destId="{F276AD11-941F-4054-A38C-2A2975E01853}" srcOrd="0" destOrd="0" presId="urn:microsoft.com/office/officeart/2005/8/layout/chevron2"/>
    <dgm:cxn modelId="{4BC6B480-8320-4242-A97D-E23526CFE7F7}" srcId="{3C27AB99-129B-4FE4-97B1-B6D60FF4615B}" destId="{4D3F44B4-B007-4E57-8628-2FEFE7678A3F}" srcOrd="0" destOrd="0" parTransId="{3E35370F-CD5D-4597-BAC8-21B97EC65F50}" sibTransId="{CD853E6F-A96E-4925-ADF7-EDEF386BC8E2}"/>
    <dgm:cxn modelId="{D7DA1E9A-65B0-4943-B234-FC0B5C0C5E2F}" srcId="{F7479E92-6939-4439-9ABD-59E40FE2C5FF}" destId="{807F64E0-4732-4466-A62A-CE3F8ED58171}" srcOrd="0" destOrd="0" parTransId="{6D0D6282-5915-42E3-84AE-574FBA7B14EA}" sibTransId="{C36B8295-16A8-4911-988F-BCEADED5408C}"/>
    <dgm:cxn modelId="{6CD5ABA7-4AAF-4716-B775-6BCC2932AD1F}" type="presOf" srcId="{1D5D9AF5-C6B2-44D2-8C5C-3F74435BBE51}" destId="{D018F79A-4E6D-4E0D-A771-C9540A22A912}" srcOrd="0" destOrd="0" presId="urn:microsoft.com/office/officeart/2005/8/layout/chevron2"/>
    <dgm:cxn modelId="{58D373CA-F51A-416A-AB02-03C3A3B1C8FC}" srcId="{1D5D9AF5-C6B2-44D2-8C5C-3F74435BBE51}" destId="{3C27AB99-129B-4FE4-97B1-B6D60FF4615B}" srcOrd="2" destOrd="0" parTransId="{C265669B-D071-4AC9-885E-24A154FCB426}" sibTransId="{527C3371-FCDE-41AA-8CD1-A4120429BB9F}"/>
    <dgm:cxn modelId="{FFB542D0-3714-4282-B3AE-69587F080C48}" type="presOf" srcId="{4D3F44B4-B007-4E57-8628-2FEFE7678A3F}" destId="{F4B20061-1E1B-4B2D-A88C-0C2D10175F14}" srcOrd="0" destOrd="0" presId="urn:microsoft.com/office/officeart/2005/8/layout/chevron2"/>
    <dgm:cxn modelId="{D9EA85E1-090E-40F0-B9BA-B378B1322549}" type="presOf" srcId="{887A1801-2D10-48B9-8A67-DDB1B8F11879}" destId="{3E1F82BF-1428-4759-AF17-6ECE64671C4F}" srcOrd="0" destOrd="1" presId="urn:microsoft.com/office/officeart/2005/8/layout/chevron2"/>
    <dgm:cxn modelId="{2BC0F6EE-356C-4C23-9039-34174D344C42}" type="presOf" srcId="{807F64E0-4732-4466-A62A-CE3F8ED58171}" destId="{3E1F82BF-1428-4759-AF17-6ECE64671C4F}" srcOrd="0" destOrd="0" presId="urn:microsoft.com/office/officeart/2005/8/layout/chevron2"/>
    <dgm:cxn modelId="{378C1BF9-5E63-4EE8-9F86-F2365C034562}" srcId="{13034ACA-2885-4F37-BD5C-18F97488E14F}" destId="{A5031E51-B5B4-4FAC-96E3-49D9C58E38B2}" srcOrd="0" destOrd="0" parTransId="{B2A4F52E-889C-44DC-86C9-A49F4C680AA8}" sibTransId="{2F64630E-4D55-430D-8170-2C447FBC6C23}"/>
    <dgm:cxn modelId="{4B3560A8-D8E2-45E8-A427-DBCCF083C2E8}" type="presParOf" srcId="{D018F79A-4E6D-4E0D-A771-C9540A22A912}" destId="{E2DC79DC-AA89-40A5-AC9C-9AA2D392F4F1}" srcOrd="0" destOrd="0" presId="urn:microsoft.com/office/officeart/2005/8/layout/chevron2"/>
    <dgm:cxn modelId="{6E27D5A1-BD91-40AB-A368-8C0AC64BF6C7}" type="presParOf" srcId="{E2DC79DC-AA89-40A5-AC9C-9AA2D392F4F1}" destId="{023F10B9-7306-4654-B177-6B8B22E3D1CF}" srcOrd="0" destOrd="0" presId="urn:microsoft.com/office/officeart/2005/8/layout/chevron2"/>
    <dgm:cxn modelId="{C89DC904-A8A1-4744-892A-EBED09B22205}" type="presParOf" srcId="{E2DC79DC-AA89-40A5-AC9C-9AA2D392F4F1}" destId="{7D44AED5-292D-4ECF-8723-991B357A2484}" srcOrd="1" destOrd="0" presId="urn:microsoft.com/office/officeart/2005/8/layout/chevron2"/>
    <dgm:cxn modelId="{54CBC39A-50BA-4CFC-A183-C1AC42A58B9F}" type="presParOf" srcId="{D018F79A-4E6D-4E0D-A771-C9540A22A912}" destId="{2B3B0E42-9711-40E9-ABD5-5EE9F7F93BB8}" srcOrd="1" destOrd="0" presId="urn:microsoft.com/office/officeart/2005/8/layout/chevron2"/>
    <dgm:cxn modelId="{01E98DE0-793F-45F2-8016-2921F5FB89B4}" type="presParOf" srcId="{D018F79A-4E6D-4E0D-A771-C9540A22A912}" destId="{27C638FB-ADBE-406C-935A-700AF80F2731}" srcOrd="2" destOrd="0" presId="urn:microsoft.com/office/officeart/2005/8/layout/chevron2"/>
    <dgm:cxn modelId="{F0B09AA6-4BD5-43FA-BCBB-EAAE2B52B25C}" type="presParOf" srcId="{27C638FB-ADBE-406C-935A-700AF80F2731}" destId="{1A181FB5-D9DB-473C-BA30-1A4CF5E4C7B6}" srcOrd="0" destOrd="0" presId="urn:microsoft.com/office/officeart/2005/8/layout/chevron2"/>
    <dgm:cxn modelId="{B626B77D-CE42-4774-AD3F-A618F0F94665}" type="presParOf" srcId="{27C638FB-ADBE-406C-935A-700AF80F2731}" destId="{3E1F82BF-1428-4759-AF17-6ECE64671C4F}" srcOrd="1" destOrd="0" presId="urn:microsoft.com/office/officeart/2005/8/layout/chevron2"/>
    <dgm:cxn modelId="{0DE94EB2-CB54-4ED5-8356-20288EC03E4D}" type="presParOf" srcId="{D018F79A-4E6D-4E0D-A771-C9540A22A912}" destId="{249BB07C-7167-4CF7-9BDE-3FD707A5CD65}" srcOrd="3" destOrd="0" presId="urn:microsoft.com/office/officeart/2005/8/layout/chevron2"/>
    <dgm:cxn modelId="{98C5FBDC-32E1-4C99-90BE-F027885017E0}" type="presParOf" srcId="{D018F79A-4E6D-4E0D-A771-C9540A22A912}" destId="{F61BCD9F-037B-4C56-92A7-BC314F10A956}" srcOrd="4" destOrd="0" presId="urn:microsoft.com/office/officeart/2005/8/layout/chevron2"/>
    <dgm:cxn modelId="{5E9DF41E-E0CB-423B-8AA2-E62DAB4369FE}" type="presParOf" srcId="{F61BCD9F-037B-4C56-92A7-BC314F10A956}" destId="{F276AD11-941F-4054-A38C-2A2975E01853}" srcOrd="0" destOrd="0" presId="urn:microsoft.com/office/officeart/2005/8/layout/chevron2"/>
    <dgm:cxn modelId="{8D5658B2-16A1-4D55-9622-625572CE8C01}" type="presParOf" srcId="{F61BCD9F-037B-4C56-92A7-BC314F10A956}" destId="{F4B20061-1E1B-4B2D-A88C-0C2D10175F1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5D9AF5-C6B2-44D2-8C5C-3F74435BBE51}"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it-IT"/>
        </a:p>
      </dgm:t>
    </dgm:pt>
    <dgm:pt modelId="{13034ACA-2885-4F37-BD5C-18F97488E14F}">
      <dgm:prSet phldrT="[Testo]"/>
      <dgm:spPr/>
      <dgm:t>
        <a:bodyPr/>
        <a:lstStyle/>
        <a:p>
          <a:r>
            <a:rPr lang="it-IT" dirty="0"/>
            <a:t>4</a:t>
          </a:r>
        </a:p>
      </dgm:t>
    </dgm:pt>
    <dgm:pt modelId="{F02D6A09-E9C4-44AB-A349-EF611902F2EF}" type="parTrans" cxnId="{3BFB8C04-DAD7-4DB3-B5D2-E09821D990E3}">
      <dgm:prSet/>
      <dgm:spPr/>
      <dgm:t>
        <a:bodyPr/>
        <a:lstStyle/>
        <a:p>
          <a:endParaRPr lang="it-IT"/>
        </a:p>
      </dgm:t>
    </dgm:pt>
    <dgm:pt modelId="{F90A5C82-2A86-4A74-81DA-DD15674CC3BD}" type="sibTrans" cxnId="{3BFB8C04-DAD7-4DB3-B5D2-E09821D990E3}">
      <dgm:prSet/>
      <dgm:spPr/>
      <dgm:t>
        <a:bodyPr/>
        <a:lstStyle/>
        <a:p>
          <a:endParaRPr lang="it-IT"/>
        </a:p>
      </dgm:t>
    </dgm:pt>
    <dgm:pt modelId="{A5031E51-B5B4-4FAC-96E3-49D9C58E38B2}">
      <dgm:prSet phldrT="[Testo]" custT="1"/>
      <dgm:spPr/>
      <dgm:t>
        <a:bodyPr/>
        <a:lstStyle/>
        <a:p>
          <a:pPr marL="0" indent="0" algn="just">
            <a:buNone/>
          </a:pPr>
          <a:r>
            <a:rPr lang="it-IT" sz="1800" b="1" i="0" dirty="0">
              <a:latin typeface="Calibri" panose="020F0502020204030204" pitchFamily="34" charset="0"/>
              <a:cs typeface="Calibri" panose="020F0502020204030204" pitchFamily="34" charset="0"/>
            </a:rPr>
            <a:t>Mainstreaming </a:t>
          </a:r>
          <a:r>
            <a:rPr lang="it-IT" sz="1800" b="1" i="0" dirty="0" err="1">
              <a:latin typeface="Calibri" panose="020F0502020204030204" pitchFamily="34" charset="0"/>
              <a:cs typeface="Calibri" panose="020F0502020204030204" pitchFamily="34" charset="0"/>
            </a:rPr>
            <a:t>adaptation</a:t>
          </a:r>
          <a:r>
            <a:rPr lang="it-IT" sz="1800" b="1" i="0" dirty="0">
              <a:latin typeface="Calibri" panose="020F0502020204030204" pitchFamily="34" charset="0"/>
              <a:cs typeface="Calibri" panose="020F0502020204030204" pitchFamily="34" charset="0"/>
            </a:rPr>
            <a:t> </a:t>
          </a:r>
          <a:r>
            <a:rPr lang="it-IT" sz="1800" b="1" i="0" dirty="0" err="1">
              <a:latin typeface="Calibri" panose="020F0502020204030204" pitchFamily="34" charset="0"/>
              <a:cs typeface="Calibri" panose="020F0502020204030204" pitchFamily="34" charset="0"/>
            </a:rPr>
            <a:t>at</a:t>
          </a:r>
          <a:r>
            <a:rPr lang="it-IT" sz="1800" b="1" i="0" dirty="0">
              <a:latin typeface="Calibri" panose="020F0502020204030204" pitchFamily="34" charset="0"/>
              <a:cs typeface="Calibri" panose="020F0502020204030204" pitchFamily="34" charset="0"/>
            </a:rPr>
            <a:t> </a:t>
          </a:r>
          <a:r>
            <a:rPr lang="it-IT" sz="1800" b="1" i="0" dirty="0" err="1">
              <a:latin typeface="Calibri" panose="020F0502020204030204" pitchFamily="34" charset="0"/>
              <a:cs typeface="Calibri" panose="020F0502020204030204" pitchFamily="34" charset="0"/>
            </a:rPr>
            <a:t>different</a:t>
          </a:r>
          <a:r>
            <a:rPr lang="it-IT" sz="1800" b="1" i="0" dirty="0">
              <a:latin typeface="Calibri" panose="020F0502020204030204" pitchFamily="34" charset="0"/>
              <a:cs typeface="Calibri" panose="020F0502020204030204" pitchFamily="34" charset="0"/>
            </a:rPr>
            <a:t> </a:t>
          </a:r>
          <a:r>
            <a:rPr lang="it-IT" sz="1800" b="1" i="0" dirty="0" err="1">
              <a:latin typeface="Calibri" panose="020F0502020204030204" pitchFamily="34" charset="0"/>
              <a:cs typeface="Calibri" panose="020F0502020204030204" pitchFamily="34" charset="0"/>
            </a:rPr>
            <a:t>levels</a:t>
          </a:r>
          <a:r>
            <a:rPr lang="it-IT" sz="1800" b="1" i="0" dirty="0">
              <a:latin typeface="Calibri" panose="020F0502020204030204" pitchFamily="34" charset="0"/>
              <a:cs typeface="Calibri" panose="020F0502020204030204" pitchFamily="34" charset="0"/>
            </a:rPr>
            <a:t> in public policies </a:t>
          </a:r>
          <a:r>
            <a:rPr lang="it-IT" sz="1800" b="0" i="0" dirty="0" err="1">
              <a:latin typeface="Calibri" panose="020F0502020204030204" pitchFamily="34" charset="0"/>
              <a:cs typeface="Calibri" panose="020F0502020204030204" pitchFamily="34" charset="0"/>
            </a:rPr>
            <a:t>when</a:t>
          </a:r>
          <a:r>
            <a:rPr lang="it-IT" sz="1800" b="0" i="0" dirty="0">
              <a:latin typeface="Calibri" panose="020F0502020204030204" pitchFamily="34" charset="0"/>
              <a:cs typeface="Calibri" panose="020F0502020204030204" pitchFamily="34" charset="0"/>
            </a:rPr>
            <a:t> planning </a:t>
          </a:r>
          <a:r>
            <a:rPr lang="it-IT" sz="1800" b="0" i="0" dirty="0" err="1">
              <a:latin typeface="Calibri" panose="020F0502020204030204" pitchFamily="34" charset="0"/>
              <a:cs typeface="Calibri" panose="020F0502020204030204" pitchFamily="34" charset="0"/>
            </a:rPr>
            <a:t>objectives</a:t>
          </a:r>
          <a:r>
            <a:rPr lang="it-IT" sz="1800" b="0" i="0" dirty="0">
              <a:latin typeface="Calibri" panose="020F0502020204030204" pitchFamily="34" charset="0"/>
              <a:cs typeface="Calibri" panose="020F0502020204030204" pitchFamily="34" charset="0"/>
            </a:rPr>
            <a:t> are </a:t>
          </a:r>
          <a:r>
            <a:rPr lang="it-IT" sz="1800" b="0" i="0" dirty="0" err="1">
              <a:latin typeface="Calibri" panose="020F0502020204030204" pitchFamily="34" charset="0"/>
              <a:cs typeface="Calibri" panose="020F0502020204030204" pitchFamily="34" charset="0"/>
            </a:rPr>
            <a:t>decided</a:t>
          </a:r>
          <a:r>
            <a:rPr lang="it-IT" sz="1800" b="0" i="0" dirty="0">
              <a:latin typeface="Calibri" panose="020F0502020204030204" pitchFamily="34" charset="0"/>
              <a:cs typeface="Calibri" panose="020F0502020204030204" pitchFamily="34" charset="0"/>
            </a:rPr>
            <a:t>, </a:t>
          </a:r>
          <a:r>
            <a:rPr lang="it-IT" sz="1800" b="0" i="0" dirty="0" err="1">
              <a:latin typeface="Calibri" panose="020F0502020204030204" pitchFamily="34" charset="0"/>
              <a:cs typeface="Calibri" panose="020F0502020204030204" pitchFamily="34" charset="0"/>
            </a:rPr>
            <a:t>financial</a:t>
          </a:r>
          <a:r>
            <a:rPr lang="it-IT" sz="1800" b="0" i="0" dirty="0">
              <a:latin typeface="Calibri" panose="020F0502020204030204" pitchFamily="34" charset="0"/>
              <a:cs typeface="Calibri" panose="020F0502020204030204" pitchFamily="34" charset="0"/>
            </a:rPr>
            <a:t> </a:t>
          </a:r>
          <a:r>
            <a:rPr lang="it-IT" sz="1800" b="0" i="0" dirty="0" err="1">
              <a:latin typeface="Calibri" panose="020F0502020204030204" pitchFamily="34" charset="0"/>
              <a:cs typeface="Calibri" panose="020F0502020204030204" pitchFamily="34" charset="0"/>
            </a:rPr>
            <a:t>programs</a:t>
          </a:r>
          <a:r>
            <a:rPr lang="it-IT" sz="1800" b="0" i="0" dirty="0">
              <a:latin typeface="Calibri" panose="020F0502020204030204" pitchFamily="34" charset="0"/>
              <a:cs typeface="Calibri" panose="020F0502020204030204" pitchFamily="34" charset="0"/>
            </a:rPr>
            <a:t> are </a:t>
          </a:r>
          <a:r>
            <a:rPr lang="it-IT" sz="1800" b="0" i="0" dirty="0" err="1">
              <a:latin typeface="Calibri" panose="020F0502020204030204" pitchFamily="34" charset="0"/>
              <a:cs typeface="Calibri" panose="020F0502020204030204" pitchFamily="34" charset="0"/>
            </a:rPr>
            <a:t>elaborated</a:t>
          </a:r>
          <a:r>
            <a:rPr lang="it-IT" sz="1800" b="0" i="0" dirty="0">
              <a:latin typeface="Calibri" panose="020F0502020204030204" pitchFamily="34" charset="0"/>
              <a:cs typeface="Calibri" panose="020F0502020204030204" pitchFamily="34" charset="0"/>
            </a:rPr>
            <a:t> or </a:t>
          </a:r>
          <a:r>
            <a:rPr lang="it-IT" sz="1800" b="0" i="0" dirty="0" err="1">
              <a:latin typeface="Calibri" panose="020F0502020204030204" pitchFamily="34" charset="0"/>
              <a:cs typeface="Calibri" panose="020F0502020204030204" pitchFamily="34" charset="0"/>
            </a:rPr>
            <a:t>investing</a:t>
          </a:r>
          <a:r>
            <a:rPr lang="it-IT" sz="1800" b="0" i="0" dirty="0">
              <a:latin typeface="Calibri" panose="020F0502020204030204" pitchFamily="34" charset="0"/>
              <a:cs typeface="Calibri" panose="020F0502020204030204" pitchFamily="34" charset="0"/>
            </a:rPr>
            <a:t> projects are </a:t>
          </a:r>
          <a:r>
            <a:rPr lang="it-IT" sz="1800" b="0" i="0" dirty="0" err="1">
              <a:latin typeface="Calibri" panose="020F0502020204030204" pitchFamily="34" charset="0"/>
              <a:cs typeface="Calibri" panose="020F0502020204030204" pitchFamily="34" charset="0"/>
            </a:rPr>
            <a:t>developed</a:t>
          </a:r>
          <a:r>
            <a:rPr lang="it-IT" sz="1800" b="0" i="0" dirty="0">
              <a:latin typeface="Calibri" panose="020F0502020204030204" pitchFamily="34" charset="0"/>
              <a:cs typeface="Calibri" panose="020F0502020204030204" pitchFamily="34" charset="0"/>
            </a:rPr>
            <a:t>. To </a:t>
          </a:r>
          <a:r>
            <a:rPr lang="it-IT" sz="1800" b="1" i="0" dirty="0">
              <a:latin typeface="Calibri" panose="020F0502020204030204" pitchFamily="34" charset="0"/>
              <a:cs typeface="Calibri" panose="020F0502020204030204" pitchFamily="34" charset="0"/>
            </a:rPr>
            <a:t>integrate </a:t>
          </a:r>
          <a:r>
            <a:rPr lang="it-IT" sz="1800" b="1" i="0" dirty="0" err="1">
              <a:latin typeface="Calibri" panose="020F0502020204030204" pitchFamily="34" charset="0"/>
              <a:cs typeface="Calibri" panose="020F0502020204030204" pitchFamily="34" charset="0"/>
            </a:rPr>
            <a:t>adaptation</a:t>
          </a:r>
          <a:r>
            <a:rPr lang="it-IT" sz="1800" b="1" i="0" dirty="0">
              <a:latin typeface="Calibri" panose="020F0502020204030204" pitchFamily="34" charset="0"/>
              <a:cs typeface="Calibri" panose="020F0502020204030204" pitchFamily="34" charset="0"/>
            </a:rPr>
            <a:t> with the </a:t>
          </a:r>
          <a:r>
            <a:rPr lang="it-IT" sz="1800" b="1" i="0" dirty="0" err="1">
              <a:latin typeface="Calibri" panose="020F0502020204030204" pitchFamily="34" charset="0"/>
              <a:cs typeface="Calibri" panose="020F0502020204030204" pitchFamily="34" charset="0"/>
            </a:rPr>
            <a:t>sustainable</a:t>
          </a:r>
          <a:r>
            <a:rPr lang="it-IT" sz="1800" b="1" i="0" dirty="0">
              <a:latin typeface="Calibri" panose="020F0502020204030204" pitchFamily="34" charset="0"/>
              <a:cs typeface="Calibri" panose="020F0502020204030204" pitchFamily="34" charset="0"/>
            </a:rPr>
            <a:t> </a:t>
          </a:r>
          <a:r>
            <a:rPr lang="it-IT" sz="1800" b="1" i="0" dirty="0" err="1">
              <a:latin typeface="Calibri" panose="020F0502020204030204" pitchFamily="34" charset="0"/>
              <a:cs typeface="Calibri" panose="020F0502020204030204" pitchFamily="34" charset="0"/>
            </a:rPr>
            <a:t>development</a:t>
          </a:r>
          <a:r>
            <a:rPr lang="it-IT" sz="1800" b="1" i="0" dirty="0">
              <a:latin typeface="Calibri" panose="020F0502020204030204" pitchFamily="34" charset="0"/>
              <a:cs typeface="Calibri" panose="020F0502020204030204" pitchFamily="34" charset="0"/>
            </a:rPr>
            <a:t> of the </a:t>
          </a:r>
          <a:r>
            <a:rPr lang="it-IT" sz="1800" b="1" i="0" dirty="0" err="1">
              <a:latin typeface="Calibri" panose="020F0502020204030204" pitchFamily="34" charset="0"/>
              <a:cs typeface="Calibri" panose="020F0502020204030204" pitchFamily="34" charset="0"/>
            </a:rPr>
            <a:t>territory</a:t>
          </a:r>
          <a:r>
            <a:rPr lang="it-IT" sz="1800" b="1" i="0" dirty="0">
              <a:latin typeface="Calibri" panose="020F0502020204030204" pitchFamily="34" charset="0"/>
              <a:cs typeface="Calibri" panose="020F0502020204030204" pitchFamily="34" charset="0"/>
            </a:rPr>
            <a:t> </a:t>
          </a:r>
          <a:endParaRPr lang="it-IT" sz="1800" dirty="0">
            <a:latin typeface="Calibri" panose="020F0502020204030204" pitchFamily="34" charset="0"/>
            <a:cs typeface="Calibri" panose="020F0502020204030204" pitchFamily="34" charset="0"/>
          </a:endParaRPr>
        </a:p>
      </dgm:t>
    </dgm:pt>
    <dgm:pt modelId="{B2A4F52E-889C-44DC-86C9-A49F4C680AA8}" type="parTrans" cxnId="{378C1BF9-5E63-4EE8-9F86-F2365C034562}">
      <dgm:prSet/>
      <dgm:spPr/>
      <dgm:t>
        <a:bodyPr/>
        <a:lstStyle/>
        <a:p>
          <a:endParaRPr lang="it-IT"/>
        </a:p>
      </dgm:t>
    </dgm:pt>
    <dgm:pt modelId="{2F64630E-4D55-430D-8170-2C447FBC6C23}" type="sibTrans" cxnId="{378C1BF9-5E63-4EE8-9F86-F2365C034562}">
      <dgm:prSet/>
      <dgm:spPr/>
      <dgm:t>
        <a:bodyPr/>
        <a:lstStyle/>
        <a:p>
          <a:endParaRPr lang="it-IT"/>
        </a:p>
      </dgm:t>
    </dgm:pt>
    <dgm:pt modelId="{F7479E92-6939-4439-9ABD-59E40FE2C5FF}">
      <dgm:prSet phldrT="[Testo]"/>
      <dgm:spPr/>
      <dgm:t>
        <a:bodyPr/>
        <a:lstStyle/>
        <a:p>
          <a:r>
            <a:rPr lang="it-IT" dirty="0"/>
            <a:t>5</a:t>
          </a:r>
        </a:p>
      </dgm:t>
    </dgm:pt>
    <dgm:pt modelId="{58AF7BD1-58C4-40AE-B835-3BED0C79C495}" type="parTrans" cxnId="{F4962974-DF17-418D-A32D-8E5E0D9FFC0F}">
      <dgm:prSet/>
      <dgm:spPr/>
      <dgm:t>
        <a:bodyPr/>
        <a:lstStyle/>
        <a:p>
          <a:endParaRPr lang="it-IT"/>
        </a:p>
      </dgm:t>
    </dgm:pt>
    <dgm:pt modelId="{32F1CC09-EDE2-410B-B36E-F44DE396953A}" type="sibTrans" cxnId="{F4962974-DF17-418D-A32D-8E5E0D9FFC0F}">
      <dgm:prSet/>
      <dgm:spPr/>
      <dgm:t>
        <a:bodyPr/>
        <a:lstStyle/>
        <a:p>
          <a:endParaRPr lang="it-IT"/>
        </a:p>
      </dgm:t>
    </dgm:pt>
    <dgm:pt modelId="{807F64E0-4732-4466-A62A-CE3F8ED58171}">
      <dgm:prSet phldrT="[Testo]" custT="1"/>
      <dgm:spPr/>
      <dgm:t>
        <a:bodyPr/>
        <a:lstStyle/>
        <a:p>
          <a:pPr marL="0" indent="0" algn="just">
            <a:buFont typeface="Arial" panose="020B0604020202020204" pitchFamily="34" charset="0"/>
            <a:buNone/>
          </a:pPr>
          <a:endParaRPr lang="it-IT" sz="1200" kern="1200" dirty="0">
            <a:latin typeface="Calibri" panose="020F0502020204030204" pitchFamily="34" charset="0"/>
            <a:cs typeface="Calibri" panose="020F0502020204030204" pitchFamily="34" charset="0"/>
          </a:endParaRPr>
        </a:p>
      </dgm:t>
    </dgm:pt>
    <dgm:pt modelId="{6D0D6282-5915-42E3-84AE-574FBA7B14EA}" type="parTrans" cxnId="{D7DA1E9A-65B0-4943-B234-FC0B5C0C5E2F}">
      <dgm:prSet/>
      <dgm:spPr/>
      <dgm:t>
        <a:bodyPr/>
        <a:lstStyle/>
        <a:p>
          <a:endParaRPr lang="it-IT"/>
        </a:p>
      </dgm:t>
    </dgm:pt>
    <dgm:pt modelId="{C36B8295-16A8-4911-988F-BCEADED5408C}" type="sibTrans" cxnId="{D7DA1E9A-65B0-4943-B234-FC0B5C0C5E2F}">
      <dgm:prSet/>
      <dgm:spPr/>
      <dgm:t>
        <a:bodyPr/>
        <a:lstStyle/>
        <a:p>
          <a:endParaRPr lang="it-IT"/>
        </a:p>
      </dgm:t>
    </dgm:pt>
    <dgm:pt modelId="{C298319C-DFEC-40FE-9068-F672347A3326}">
      <dgm:prSet phldrT="[Testo]" custT="1"/>
      <dgm:spPr/>
      <dgm:t>
        <a:bodyPr/>
        <a:lstStyle/>
        <a:p>
          <a:pPr marL="0" indent="0" algn="just">
            <a:buFont typeface="Arial" panose="020B0604020202020204" pitchFamily="34" charset="0"/>
            <a:buNone/>
          </a:pPr>
          <a:r>
            <a:rPr lang="it-IT" sz="1800" b="1" kern="1200" dirty="0">
              <a:latin typeface="Calibri" panose="020F0502020204030204" pitchFamily="34" charset="0"/>
              <a:ea typeface="+mn-ea"/>
              <a:cs typeface="Calibri" panose="020F0502020204030204" pitchFamily="34" charset="0"/>
            </a:rPr>
            <a:t>Use </a:t>
          </a:r>
          <a:r>
            <a:rPr lang="it-IT" sz="1800" b="1" kern="1200" dirty="0" err="1">
              <a:latin typeface="Calibri" panose="020F0502020204030204" pitchFamily="34" charset="0"/>
              <a:ea typeface="+mn-ea"/>
              <a:cs typeface="Calibri" panose="020F0502020204030204" pitchFamily="34" charset="0"/>
            </a:rPr>
            <a:t>economic</a:t>
          </a:r>
          <a:r>
            <a:rPr lang="it-IT" sz="1800" b="1" kern="1200" dirty="0">
              <a:latin typeface="Calibri" panose="020F0502020204030204" pitchFamily="34" charset="0"/>
              <a:ea typeface="+mn-ea"/>
              <a:cs typeface="Calibri" panose="020F0502020204030204" pitchFamily="34" charset="0"/>
            </a:rPr>
            <a:t> </a:t>
          </a:r>
          <a:r>
            <a:rPr lang="it-IT" sz="1800" b="1" kern="1200" dirty="0" err="1">
              <a:latin typeface="Calibri" panose="020F0502020204030204" pitchFamily="34" charset="0"/>
              <a:ea typeface="+mn-ea"/>
              <a:cs typeface="Calibri" panose="020F0502020204030204" pitchFamily="34" charset="0"/>
            </a:rPr>
            <a:t>resources</a:t>
          </a:r>
          <a:r>
            <a:rPr lang="it-IT" sz="1800" b="1" kern="1200" dirty="0">
              <a:latin typeface="Calibri" panose="020F0502020204030204" pitchFamily="34" charset="0"/>
              <a:ea typeface="+mn-ea"/>
              <a:cs typeface="Calibri" panose="020F0502020204030204" pitchFamily="34" charset="0"/>
            </a:rPr>
            <a:t>  </a:t>
          </a:r>
          <a:r>
            <a:rPr lang="it-IT" sz="1800" b="0" kern="1200" dirty="0">
              <a:latin typeface="Calibri" panose="020F0502020204030204" pitchFamily="34" charset="0"/>
              <a:ea typeface="+mn-ea"/>
              <a:cs typeface="Calibri" panose="020F0502020204030204" pitchFamily="34" charset="0"/>
            </a:rPr>
            <a:t>with competence and </a:t>
          </a:r>
          <a:r>
            <a:rPr lang="it-IT" sz="1800" b="0" kern="1200" dirty="0" err="1">
              <a:latin typeface="Calibri" panose="020F0502020204030204" pitchFamily="34" charset="0"/>
              <a:ea typeface="+mn-ea"/>
              <a:cs typeface="Calibri" panose="020F0502020204030204" pitchFamily="34" charset="0"/>
            </a:rPr>
            <a:t>innovation</a:t>
          </a:r>
          <a:r>
            <a:rPr lang="it-IT" sz="1800" b="0" kern="1200" dirty="0">
              <a:latin typeface="Calibri" panose="020F0502020204030204" pitchFamily="34" charset="0"/>
              <a:ea typeface="+mn-ea"/>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through</a:t>
          </a:r>
          <a:r>
            <a:rPr lang="it-IT" sz="1800" kern="1200" dirty="0">
              <a:latin typeface="Calibri" panose="020F0502020204030204" pitchFamily="34" charset="0"/>
              <a:cs typeface="Calibri" panose="020F0502020204030204" pitchFamily="34" charset="0"/>
            </a:rPr>
            <a:t> </a:t>
          </a:r>
          <a:r>
            <a:rPr lang="it-IT" sz="1800" b="1" kern="1200" dirty="0">
              <a:latin typeface="Calibri" panose="020F0502020204030204" pitchFamily="34" charset="0"/>
              <a:cs typeface="Calibri" panose="020F0502020204030204" pitchFamily="34" charset="0"/>
            </a:rPr>
            <a:t>new models for production and business</a:t>
          </a:r>
          <a:r>
            <a:rPr lang="it-IT" sz="1800"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and new ways </a:t>
          </a:r>
          <a:r>
            <a:rPr lang="it-IT" sz="1800" b="1" kern="1200" dirty="0" err="1">
              <a:latin typeface="Calibri" panose="020F0502020204030204" pitchFamily="34" charset="0"/>
              <a:cs typeface="Calibri" panose="020F0502020204030204" pitchFamily="34" charset="0"/>
            </a:rPr>
            <a:t>towards</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sustainable</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development</a:t>
          </a:r>
          <a:r>
            <a:rPr lang="it-IT" sz="1800" b="1" kern="1200" dirty="0">
              <a:latin typeface="Calibri" panose="020F0502020204030204" pitchFamily="34" charset="0"/>
              <a:cs typeface="Calibri" panose="020F0502020204030204" pitchFamily="34" charset="0"/>
            </a:rPr>
            <a:t> of the </a:t>
          </a:r>
          <a:r>
            <a:rPr lang="it-IT" sz="1800" b="1" kern="1200" dirty="0" err="1">
              <a:latin typeface="Calibri" panose="020F0502020204030204" pitchFamily="34" charset="0"/>
              <a:cs typeface="Calibri" panose="020F0502020204030204" pitchFamily="34" charset="0"/>
            </a:rPr>
            <a:t>territory</a:t>
          </a:r>
          <a:r>
            <a:rPr lang="it-IT" sz="1800" b="1" kern="1200" dirty="0">
              <a:latin typeface="Calibri" panose="020F0502020204030204" pitchFamily="34" charset="0"/>
              <a:cs typeface="Calibri" panose="020F0502020204030204" pitchFamily="34" charset="0"/>
            </a:rPr>
            <a:t> </a:t>
          </a:r>
          <a:r>
            <a:rPr lang="it-IT" sz="1800" kern="1200" dirty="0">
              <a:latin typeface="Calibri" panose="020F0502020204030204" pitchFamily="34" charset="0"/>
              <a:cs typeface="Calibri" panose="020F0502020204030204" pitchFamily="34" charset="0"/>
            </a:rPr>
            <a:t>must </a:t>
          </a:r>
          <a:r>
            <a:rPr lang="it-IT" sz="1800" kern="1200" dirty="0" err="1">
              <a:latin typeface="Calibri" panose="020F0502020204030204" pitchFamily="34" charset="0"/>
              <a:cs typeface="Calibri" panose="020F0502020204030204" pitchFamily="34" charset="0"/>
            </a:rPr>
            <a:t>became</a:t>
          </a:r>
          <a:r>
            <a:rPr lang="it-IT" sz="1800" kern="1200" dirty="0">
              <a:latin typeface="Calibri" panose="020F0502020204030204" pitchFamily="34" charset="0"/>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familiar</a:t>
          </a:r>
          <a:r>
            <a:rPr lang="it-IT" sz="1800" kern="1200" dirty="0">
              <a:latin typeface="Calibri" panose="020F0502020204030204" pitchFamily="34" charset="0"/>
              <a:cs typeface="Calibri" panose="020F0502020204030204" pitchFamily="34" charset="0"/>
            </a:rPr>
            <a:t> for private and public bodies  </a:t>
          </a:r>
          <a:r>
            <a:rPr lang="it-IT" sz="1800" kern="1200" dirty="0" err="1">
              <a:latin typeface="Calibri" panose="020F0502020204030204" pitchFamily="34" charset="0"/>
              <a:cs typeface="Calibri" panose="020F0502020204030204" pitchFamily="34" charset="0"/>
            </a:rPr>
            <a:t>both</a:t>
          </a:r>
          <a:r>
            <a:rPr lang="it-IT" sz="1800" kern="1200" dirty="0">
              <a:latin typeface="Calibri" panose="020F0502020204030204" pitchFamily="34" charset="0"/>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at</a:t>
          </a:r>
          <a:r>
            <a:rPr lang="it-IT" sz="1800" kern="1200" dirty="0">
              <a:latin typeface="Calibri" panose="020F0502020204030204" pitchFamily="34" charset="0"/>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local</a:t>
          </a:r>
          <a:r>
            <a:rPr lang="it-IT" sz="1800" kern="1200" dirty="0">
              <a:latin typeface="Calibri" panose="020F0502020204030204" pitchFamily="34" charset="0"/>
              <a:cs typeface="Calibri" panose="020F0502020204030204" pitchFamily="34" charset="0"/>
            </a:rPr>
            <a:t> and national </a:t>
          </a:r>
          <a:r>
            <a:rPr lang="it-IT" sz="1800" kern="1200" dirty="0" err="1">
              <a:latin typeface="Calibri" panose="020F0502020204030204" pitchFamily="34" charset="0"/>
              <a:cs typeface="Calibri" panose="020F0502020204030204" pitchFamily="34" charset="0"/>
            </a:rPr>
            <a:t>level</a:t>
          </a:r>
          <a:endParaRPr lang="it-IT" sz="1200" kern="1200" dirty="0">
            <a:latin typeface="Calibri" panose="020F0502020204030204" pitchFamily="34" charset="0"/>
            <a:cs typeface="Calibri" panose="020F0502020204030204" pitchFamily="34" charset="0"/>
          </a:endParaRPr>
        </a:p>
        <a:p>
          <a:endParaRPr lang="it-IT" sz="1200" kern="1200" dirty="0">
            <a:latin typeface="Calibri" panose="020F0502020204030204" pitchFamily="34" charset="0"/>
            <a:cs typeface="Calibri" panose="020F0502020204030204" pitchFamily="34" charset="0"/>
          </a:endParaRPr>
        </a:p>
      </dgm:t>
    </dgm:pt>
    <dgm:pt modelId="{59FFED9B-7178-47A9-85BA-CF2E319F8181}" type="parTrans" cxnId="{EAA86D5E-0E52-41AD-A7C3-CC784D504A5D}">
      <dgm:prSet/>
      <dgm:spPr/>
      <dgm:t>
        <a:bodyPr/>
        <a:lstStyle/>
        <a:p>
          <a:endParaRPr lang="it-IT"/>
        </a:p>
      </dgm:t>
    </dgm:pt>
    <dgm:pt modelId="{7C9F2647-FEFD-42C2-9140-A7AC912A48A0}" type="sibTrans" cxnId="{EAA86D5E-0E52-41AD-A7C3-CC784D504A5D}">
      <dgm:prSet/>
      <dgm:spPr/>
      <dgm:t>
        <a:bodyPr/>
        <a:lstStyle/>
        <a:p>
          <a:endParaRPr lang="it-IT"/>
        </a:p>
      </dgm:t>
    </dgm:pt>
    <dgm:pt modelId="{05F1F9B3-80D7-487A-AE0F-D4D1413380FD}">
      <dgm:prSet/>
      <dgm:spPr/>
      <dgm:t>
        <a:bodyPr/>
        <a:lstStyle/>
        <a:p>
          <a:r>
            <a:rPr lang="it-IT" dirty="0"/>
            <a:t>6</a:t>
          </a:r>
        </a:p>
      </dgm:t>
    </dgm:pt>
    <dgm:pt modelId="{59744E25-E839-4CEF-82E4-5DDE1D347E10}" type="parTrans" cxnId="{0C24ED9C-36AB-40F8-805A-3C0C1968F56C}">
      <dgm:prSet/>
      <dgm:spPr/>
      <dgm:t>
        <a:bodyPr/>
        <a:lstStyle/>
        <a:p>
          <a:endParaRPr lang="it-IT"/>
        </a:p>
      </dgm:t>
    </dgm:pt>
    <dgm:pt modelId="{6047FB53-CB8D-46C0-B6DE-8CC9E09645E4}" type="sibTrans" cxnId="{0C24ED9C-36AB-40F8-805A-3C0C1968F56C}">
      <dgm:prSet/>
      <dgm:spPr/>
      <dgm:t>
        <a:bodyPr/>
        <a:lstStyle/>
        <a:p>
          <a:endParaRPr lang="it-IT"/>
        </a:p>
      </dgm:t>
    </dgm:pt>
    <dgm:pt modelId="{512028FD-6307-4C8A-8196-180068B9C80E}">
      <dgm:prSet custT="1"/>
      <dgm:spPr/>
      <dgm:t>
        <a:bodyPr/>
        <a:lstStyle/>
        <a:p>
          <a:pPr marL="0" marR="0" algn="just" eaLnBrk="1" fontAlgn="auto" latinLnBrk="0" hangingPunct="1">
            <a:buClrTx/>
            <a:buSzTx/>
            <a:buFont typeface="Arial" panose="020B0604020202020204" pitchFamily="34" charset="0"/>
            <a:buNone/>
            <a:tabLst/>
            <a:defRPr/>
          </a:pPr>
          <a:r>
            <a:rPr lang="it-IT" sz="1800" b="1" dirty="0">
              <a:latin typeface="Calibri" panose="020F0502020204030204" pitchFamily="34" charset="0"/>
              <a:cs typeface="Calibri" panose="020F0502020204030204" pitchFamily="34" charset="0"/>
            </a:rPr>
            <a:t>Invest in </a:t>
          </a:r>
          <a:r>
            <a:rPr lang="it-IT" sz="1800" b="1" dirty="0" err="1">
              <a:latin typeface="Calibri" panose="020F0502020204030204" pitchFamily="34" charset="0"/>
              <a:cs typeface="Calibri" panose="020F0502020204030204" pitchFamily="34" charset="0"/>
            </a:rPr>
            <a:t>sustainable</a:t>
          </a:r>
          <a:r>
            <a:rPr lang="it-IT" sz="1800" b="1"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development</a:t>
          </a:r>
          <a:r>
            <a:rPr lang="it-IT" sz="1800" b="1" dirty="0">
              <a:latin typeface="Calibri" panose="020F0502020204030204" pitchFamily="34" charset="0"/>
              <a:cs typeface="Calibri" panose="020F0502020204030204" pitchFamily="34" charset="0"/>
            </a:rPr>
            <a:t>, </a:t>
          </a:r>
          <a:r>
            <a:rPr lang="it-IT" sz="1800" b="0" dirty="0">
              <a:latin typeface="Calibri" panose="020F0502020204030204" pitchFamily="34" charset="0"/>
              <a:cs typeface="Calibri" panose="020F0502020204030204" pitchFamily="34" charset="0"/>
            </a:rPr>
            <a:t>the </a:t>
          </a:r>
          <a:r>
            <a:rPr lang="it-IT" sz="1800" b="0" dirty="0" err="1">
              <a:latin typeface="Calibri" panose="020F0502020204030204" pitchFamily="34" charset="0"/>
              <a:cs typeface="Calibri" panose="020F0502020204030204" pitchFamily="34" charset="0"/>
            </a:rPr>
            <a:t>only</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development</a:t>
          </a:r>
          <a:r>
            <a:rPr lang="it-IT" sz="1800" b="0" dirty="0">
              <a:latin typeface="Calibri" panose="020F0502020204030204" pitchFamily="34" charset="0"/>
              <a:cs typeface="Calibri" panose="020F0502020204030204" pitchFamily="34" charset="0"/>
            </a:rPr>
            <a:t> model for the future, an </a:t>
          </a:r>
          <a:r>
            <a:rPr lang="it-IT" sz="1800" b="0" dirty="0" err="1">
              <a:latin typeface="Calibri" panose="020F0502020204030204" pitchFamily="34" charset="0"/>
              <a:cs typeface="Calibri" panose="020F0502020204030204" pitchFamily="34" charset="0"/>
            </a:rPr>
            <a:t>opportunity</a:t>
          </a:r>
          <a:r>
            <a:rPr lang="it-IT" sz="1800" b="0" dirty="0">
              <a:latin typeface="Calibri" panose="020F0502020204030204" pitchFamily="34" charset="0"/>
              <a:cs typeface="Calibri" panose="020F0502020204030204" pitchFamily="34" charset="0"/>
            </a:rPr>
            <a:t> to </a:t>
          </a:r>
          <a:r>
            <a:rPr lang="it-IT" sz="1800" b="0" dirty="0" err="1">
              <a:latin typeface="Calibri" panose="020F0502020204030204" pitchFamily="34" charset="0"/>
              <a:cs typeface="Calibri" panose="020F0502020204030204" pitchFamily="34" charset="0"/>
            </a:rPr>
            <a:t>not</a:t>
          </a:r>
          <a:r>
            <a:rPr lang="it-IT" sz="1800" b="0" dirty="0">
              <a:latin typeface="Calibri" panose="020F0502020204030204" pitchFamily="34" charset="0"/>
              <a:cs typeface="Calibri" panose="020F0502020204030204" pitchFamily="34" charset="0"/>
            </a:rPr>
            <a:t> </a:t>
          </a:r>
          <a:r>
            <a:rPr lang="it-IT" sz="1800" b="0" dirty="0" err="1">
              <a:latin typeface="Calibri" panose="020F0502020204030204" pitchFamily="34" charset="0"/>
              <a:cs typeface="Calibri" panose="020F0502020204030204" pitchFamily="34" charset="0"/>
            </a:rPr>
            <a:t>lose</a:t>
          </a:r>
          <a:r>
            <a:rPr lang="it-IT" sz="1800" b="0" dirty="0">
              <a:latin typeface="Calibri" panose="020F0502020204030204" pitchFamily="34" charset="0"/>
              <a:cs typeface="Calibri" panose="020F0502020204030204" pitchFamily="34" charset="0"/>
            </a:rPr>
            <a:t> or </a:t>
          </a:r>
          <a:r>
            <a:rPr lang="it-IT" sz="1800" b="0" dirty="0" err="1">
              <a:latin typeface="Calibri" panose="020F0502020204030204" pitchFamily="34" charset="0"/>
              <a:cs typeface="Calibri" panose="020F0502020204030204" pitchFamily="34" charset="0"/>
            </a:rPr>
            <a:t>postpone</a:t>
          </a:r>
          <a:endParaRPr lang="it-IT" sz="1800" dirty="0">
            <a:latin typeface="Calibri" panose="020F0502020204030204" pitchFamily="34" charset="0"/>
            <a:cs typeface="Calibri" panose="020F0502020204030204" pitchFamily="34" charset="0"/>
          </a:endParaRPr>
        </a:p>
        <a:p>
          <a:pPr marL="171450" algn="just"/>
          <a:endParaRPr lang="it-IT" sz="1800" dirty="0">
            <a:latin typeface="Calibri" panose="020F0502020204030204" pitchFamily="34" charset="0"/>
            <a:cs typeface="Calibri" panose="020F0502020204030204" pitchFamily="34" charset="0"/>
          </a:endParaRPr>
        </a:p>
      </dgm:t>
    </dgm:pt>
    <dgm:pt modelId="{491FDD01-ACF1-452E-B090-94D8F4A6ECAA}" type="parTrans" cxnId="{6BF37B91-3CD0-4169-9AF2-7354BBEE2236}">
      <dgm:prSet/>
      <dgm:spPr/>
      <dgm:t>
        <a:bodyPr/>
        <a:lstStyle/>
        <a:p>
          <a:endParaRPr lang="it-IT"/>
        </a:p>
      </dgm:t>
    </dgm:pt>
    <dgm:pt modelId="{8F116250-9AF4-40DE-9D5E-521BC26F52C4}" type="sibTrans" cxnId="{6BF37B91-3CD0-4169-9AF2-7354BBEE2236}">
      <dgm:prSet/>
      <dgm:spPr/>
      <dgm:t>
        <a:bodyPr/>
        <a:lstStyle/>
        <a:p>
          <a:endParaRPr lang="it-IT"/>
        </a:p>
      </dgm:t>
    </dgm:pt>
    <dgm:pt modelId="{D018F79A-4E6D-4E0D-A771-C9540A22A912}" type="pres">
      <dgm:prSet presAssocID="{1D5D9AF5-C6B2-44D2-8C5C-3F74435BBE51}" presName="linearFlow" presStyleCnt="0">
        <dgm:presLayoutVars>
          <dgm:dir/>
          <dgm:animLvl val="lvl"/>
          <dgm:resizeHandles val="exact"/>
        </dgm:presLayoutVars>
      </dgm:prSet>
      <dgm:spPr/>
    </dgm:pt>
    <dgm:pt modelId="{E2DC79DC-AA89-40A5-AC9C-9AA2D392F4F1}" type="pres">
      <dgm:prSet presAssocID="{13034ACA-2885-4F37-BD5C-18F97488E14F}" presName="composite" presStyleCnt="0"/>
      <dgm:spPr/>
    </dgm:pt>
    <dgm:pt modelId="{023F10B9-7306-4654-B177-6B8B22E3D1CF}" type="pres">
      <dgm:prSet presAssocID="{13034ACA-2885-4F37-BD5C-18F97488E14F}" presName="parentText" presStyleLbl="alignNode1" presStyleIdx="0" presStyleCnt="3" custLinFactNeighborY="-314">
        <dgm:presLayoutVars>
          <dgm:chMax val="1"/>
          <dgm:bulletEnabled val="1"/>
        </dgm:presLayoutVars>
      </dgm:prSet>
      <dgm:spPr/>
    </dgm:pt>
    <dgm:pt modelId="{7D44AED5-292D-4ECF-8723-991B357A2484}" type="pres">
      <dgm:prSet presAssocID="{13034ACA-2885-4F37-BD5C-18F97488E14F}" presName="descendantText" presStyleLbl="alignAcc1" presStyleIdx="0" presStyleCnt="3" custScaleY="131059" custLinFactNeighborX="0">
        <dgm:presLayoutVars>
          <dgm:bulletEnabled val="1"/>
        </dgm:presLayoutVars>
      </dgm:prSet>
      <dgm:spPr/>
    </dgm:pt>
    <dgm:pt modelId="{2B3B0E42-9711-40E9-ABD5-5EE9F7F93BB8}" type="pres">
      <dgm:prSet presAssocID="{F90A5C82-2A86-4A74-81DA-DD15674CC3BD}" presName="sp" presStyleCnt="0"/>
      <dgm:spPr/>
    </dgm:pt>
    <dgm:pt modelId="{27C638FB-ADBE-406C-935A-700AF80F2731}" type="pres">
      <dgm:prSet presAssocID="{F7479E92-6939-4439-9ABD-59E40FE2C5FF}" presName="composite" presStyleCnt="0"/>
      <dgm:spPr/>
    </dgm:pt>
    <dgm:pt modelId="{1A181FB5-D9DB-473C-BA30-1A4CF5E4C7B6}" type="pres">
      <dgm:prSet presAssocID="{F7479E92-6939-4439-9ABD-59E40FE2C5FF}" presName="parentText" presStyleLbl="alignNode1" presStyleIdx="1" presStyleCnt="3" custLinFactNeighborY="0">
        <dgm:presLayoutVars>
          <dgm:chMax val="1"/>
          <dgm:bulletEnabled val="1"/>
        </dgm:presLayoutVars>
      </dgm:prSet>
      <dgm:spPr/>
    </dgm:pt>
    <dgm:pt modelId="{3E1F82BF-1428-4759-AF17-6ECE64671C4F}" type="pres">
      <dgm:prSet presAssocID="{F7479E92-6939-4439-9ABD-59E40FE2C5FF}" presName="descendantText" presStyleLbl="alignAcc1" presStyleIdx="1" presStyleCnt="3" custScaleY="140926" custLinFactNeighborX="-23" custLinFactNeighborY="-22">
        <dgm:presLayoutVars>
          <dgm:bulletEnabled val="1"/>
        </dgm:presLayoutVars>
      </dgm:prSet>
      <dgm:spPr/>
    </dgm:pt>
    <dgm:pt modelId="{619E6380-DDB9-4FF2-AB1D-FF3AE3EDB2F3}" type="pres">
      <dgm:prSet presAssocID="{32F1CC09-EDE2-410B-B36E-F44DE396953A}" presName="sp" presStyleCnt="0"/>
      <dgm:spPr/>
    </dgm:pt>
    <dgm:pt modelId="{8D7BC0EF-4102-4124-AB3D-11FEBFBEF662}" type="pres">
      <dgm:prSet presAssocID="{05F1F9B3-80D7-487A-AE0F-D4D1413380FD}" presName="composite" presStyleCnt="0"/>
      <dgm:spPr/>
    </dgm:pt>
    <dgm:pt modelId="{099E78BB-D35D-46D3-B436-3765735401A4}" type="pres">
      <dgm:prSet presAssocID="{05F1F9B3-80D7-487A-AE0F-D4D1413380FD}" presName="parentText" presStyleLbl="alignNode1" presStyleIdx="2" presStyleCnt="3" custLinFactNeighborY="0">
        <dgm:presLayoutVars>
          <dgm:chMax val="1"/>
          <dgm:bulletEnabled val="1"/>
        </dgm:presLayoutVars>
      </dgm:prSet>
      <dgm:spPr/>
    </dgm:pt>
    <dgm:pt modelId="{CCE59F31-FC0B-4DBA-8373-9C4F1A50E354}" type="pres">
      <dgm:prSet presAssocID="{05F1F9B3-80D7-487A-AE0F-D4D1413380FD}" presName="descendantText" presStyleLbl="alignAcc1" presStyleIdx="2" presStyleCnt="3" custScaleY="139510" custLinFactNeighborY="0">
        <dgm:presLayoutVars>
          <dgm:bulletEnabled val="1"/>
        </dgm:presLayoutVars>
      </dgm:prSet>
      <dgm:spPr/>
    </dgm:pt>
  </dgm:ptLst>
  <dgm:cxnLst>
    <dgm:cxn modelId="{3BFB8C04-DAD7-4DB3-B5D2-E09821D990E3}" srcId="{1D5D9AF5-C6B2-44D2-8C5C-3F74435BBE51}" destId="{13034ACA-2885-4F37-BD5C-18F97488E14F}" srcOrd="0" destOrd="0" parTransId="{F02D6A09-E9C4-44AB-A349-EF611902F2EF}" sibTransId="{F90A5C82-2A86-4A74-81DA-DD15674CC3BD}"/>
    <dgm:cxn modelId="{501DD82E-EAF9-413C-84FB-272175FE1D5F}" type="presOf" srcId="{F7479E92-6939-4439-9ABD-59E40FE2C5FF}" destId="{1A181FB5-D9DB-473C-BA30-1A4CF5E4C7B6}" srcOrd="0" destOrd="0" presId="urn:microsoft.com/office/officeart/2005/8/layout/chevron2"/>
    <dgm:cxn modelId="{18F6D534-012B-4FE4-8316-06FCD9399E52}" type="presOf" srcId="{C298319C-DFEC-40FE-9068-F672347A3326}" destId="{3E1F82BF-1428-4759-AF17-6ECE64671C4F}" srcOrd="0" destOrd="1" presId="urn:microsoft.com/office/officeart/2005/8/layout/chevron2"/>
    <dgm:cxn modelId="{98A6DD3C-36D0-4FD9-8D0A-5CABE71E8673}" type="presOf" srcId="{512028FD-6307-4C8A-8196-180068B9C80E}" destId="{CCE59F31-FC0B-4DBA-8373-9C4F1A50E354}" srcOrd="0" destOrd="0" presId="urn:microsoft.com/office/officeart/2005/8/layout/chevron2"/>
    <dgm:cxn modelId="{EAA86D5E-0E52-41AD-A7C3-CC784D504A5D}" srcId="{F7479E92-6939-4439-9ABD-59E40FE2C5FF}" destId="{C298319C-DFEC-40FE-9068-F672347A3326}" srcOrd="1" destOrd="0" parTransId="{59FFED9B-7178-47A9-85BA-CF2E319F8181}" sibTransId="{7C9F2647-FEFD-42C2-9140-A7AC912A48A0}"/>
    <dgm:cxn modelId="{589A0C68-4939-4178-A054-6112A30B6924}" type="presOf" srcId="{A5031E51-B5B4-4FAC-96E3-49D9C58E38B2}" destId="{7D44AED5-292D-4ECF-8723-991B357A2484}" srcOrd="0" destOrd="0" presId="urn:microsoft.com/office/officeart/2005/8/layout/chevron2"/>
    <dgm:cxn modelId="{F4962974-DF17-418D-A32D-8E5E0D9FFC0F}" srcId="{1D5D9AF5-C6B2-44D2-8C5C-3F74435BBE51}" destId="{F7479E92-6939-4439-9ABD-59E40FE2C5FF}" srcOrd="1" destOrd="0" parTransId="{58AF7BD1-58C4-40AE-B835-3BED0C79C495}" sibTransId="{32F1CC09-EDE2-410B-B36E-F44DE396953A}"/>
    <dgm:cxn modelId="{4FC48678-D3C3-4F90-9D0A-1B3A1DBC1DD6}" type="presOf" srcId="{13034ACA-2885-4F37-BD5C-18F97488E14F}" destId="{023F10B9-7306-4654-B177-6B8B22E3D1CF}" srcOrd="0" destOrd="0" presId="urn:microsoft.com/office/officeart/2005/8/layout/chevron2"/>
    <dgm:cxn modelId="{6BF37B91-3CD0-4169-9AF2-7354BBEE2236}" srcId="{05F1F9B3-80D7-487A-AE0F-D4D1413380FD}" destId="{512028FD-6307-4C8A-8196-180068B9C80E}" srcOrd="0" destOrd="0" parTransId="{491FDD01-ACF1-452E-B090-94D8F4A6ECAA}" sibTransId="{8F116250-9AF4-40DE-9D5E-521BC26F52C4}"/>
    <dgm:cxn modelId="{D7DA1E9A-65B0-4943-B234-FC0B5C0C5E2F}" srcId="{F7479E92-6939-4439-9ABD-59E40FE2C5FF}" destId="{807F64E0-4732-4466-A62A-CE3F8ED58171}" srcOrd="0" destOrd="0" parTransId="{6D0D6282-5915-42E3-84AE-574FBA7B14EA}" sibTransId="{C36B8295-16A8-4911-988F-BCEADED5408C}"/>
    <dgm:cxn modelId="{0C24ED9C-36AB-40F8-805A-3C0C1968F56C}" srcId="{1D5D9AF5-C6B2-44D2-8C5C-3F74435BBE51}" destId="{05F1F9B3-80D7-487A-AE0F-D4D1413380FD}" srcOrd="2" destOrd="0" parTransId="{59744E25-E839-4CEF-82E4-5DDE1D347E10}" sibTransId="{6047FB53-CB8D-46C0-B6DE-8CC9E09645E4}"/>
    <dgm:cxn modelId="{6CD5ABA7-4AAF-4716-B775-6BCC2932AD1F}" type="presOf" srcId="{1D5D9AF5-C6B2-44D2-8C5C-3F74435BBE51}" destId="{D018F79A-4E6D-4E0D-A771-C9540A22A912}" srcOrd="0" destOrd="0" presId="urn:microsoft.com/office/officeart/2005/8/layout/chevron2"/>
    <dgm:cxn modelId="{010672E0-C6CE-4BF1-846A-1A599805238F}" type="presOf" srcId="{05F1F9B3-80D7-487A-AE0F-D4D1413380FD}" destId="{099E78BB-D35D-46D3-B436-3765735401A4}" srcOrd="0" destOrd="0" presId="urn:microsoft.com/office/officeart/2005/8/layout/chevron2"/>
    <dgm:cxn modelId="{2BC0F6EE-356C-4C23-9039-34174D344C42}" type="presOf" srcId="{807F64E0-4732-4466-A62A-CE3F8ED58171}" destId="{3E1F82BF-1428-4759-AF17-6ECE64671C4F}" srcOrd="0" destOrd="0" presId="urn:microsoft.com/office/officeart/2005/8/layout/chevron2"/>
    <dgm:cxn modelId="{378C1BF9-5E63-4EE8-9F86-F2365C034562}" srcId="{13034ACA-2885-4F37-BD5C-18F97488E14F}" destId="{A5031E51-B5B4-4FAC-96E3-49D9C58E38B2}" srcOrd="0" destOrd="0" parTransId="{B2A4F52E-889C-44DC-86C9-A49F4C680AA8}" sibTransId="{2F64630E-4D55-430D-8170-2C447FBC6C23}"/>
    <dgm:cxn modelId="{4B3560A8-D8E2-45E8-A427-DBCCF083C2E8}" type="presParOf" srcId="{D018F79A-4E6D-4E0D-A771-C9540A22A912}" destId="{E2DC79DC-AA89-40A5-AC9C-9AA2D392F4F1}" srcOrd="0" destOrd="0" presId="urn:microsoft.com/office/officeart/2005/8/layout/chevron2"/>
    <dgm:cxn modelId="{6E27D5A1-BD91-40AB-A368-8C0AC64BF6C7}" type="presParOf" srcId="{E2DC79DC-AA89-40A5-AC9C-9AA2D392F4F1}" destId="{023F10B9-7306-4654-B177-6B8B22E3D1CF}" srcOrd="0" destOrd="0" presId="urn:microsoft.com/office/officeart/2005/8/layout/chevron2"/>
    <dgm:cxn modelId="{C89DC904-A8A1-4744-892A-EBED09B22205}" type="presParOf" srcId="{E2DC79DC-AA89-40A5-AC9C-9AA2D392F4F1}" destId="{7D44AED5-292D-4ECF-8723-991B357A2484}" srcOrd="1" destOrd="0" presId="urn:microsoft.com/office/officeart/2005/8/layout/chevron2"/>
    <dgm:cxn modelId="{54CBC39A-50BA-4CFC-A183-C1AC42A58B9F}" type="presParOf" srcId="{D018F79A-4E6D-4E0D-A771-C9540A22A912}" destId="{2B3B0E42-9711-40E9-ABD5-5EE9F7F93BB8}" srcOrd="1" destOrd="0" presId="urn:microsoft.com/office/officeart/2005/8/layout/chevron2"/>
    <dgm:cxn modelId="{01E98DE0-793F-45F2-8016-2921F5FB89B4}" type="presParOf" srcId="{D018F79A-4E6D-4E0D-A771-C9540A22A912}" destId="{27C638FB-ADBE-406C-935A-700AF80F2731}" srcOrd="2" destOrd="0" presId="urn:microsoft.com/office/officeart/2005/8/layout/chevron2"/>
    <dgm:cxn modelId="{F0B09AA6-4BD5-43FA-BCBB-EAAE2B52B25C}" type="presParOf" srcId="{27C638FB-ADBE-406C-935A-700AF80F2731}" destId="{1A181FB5-D9DB-473C-BA30-1A4CF5E4C7B6}" srcOrd="0" destOrd="0" presId="urn:microsoft.com/office/officeart/2005/8/layout/chevron2"/>
    <dgm:cxn modelId="{B626B77D-CE42-4774-AD3F-A618F0F94665}" type="presParOf" srcId="{27C638FB-ADBE-406C-935A-700AF80F2731}" destId="{3E1F82BF-1428-4759-AF17-6ECE64671C4F}" srcOrd="1" destOrd="0" presId="urn:microsoft.com/office/officeart/2005/8/layout/chevron2"/>
    <dgm:cxn modelId="{1429E81F-68C7-4ED6-A6C5-874576CEA167}" type="presParOf" srcId="{D018F79A-4E6D-4E0D-A771-C9540A22A912}" destId="{619E6380-DDB9-4FF2-AB1D-FF3AE3EDB2F3}" srcOrd="3" destOrd="0" presId="urn:microsoft.com/office/officeart/2005/8/layout/chevron2"/>
    <dgm:cxn modelId="{078FD855-425D-4EF5-8CD6-FE76F3A7FC93}" type="presParOf" srcId="{D018F79A-4E6D-4E0D-A771-C9540A22A912}" destId="{8D7BC0EF-4102-4124-AB3D-11FEBFBEF662}" srcOrd="4" destOrd="0" presId="urn:microsoft.com/office/officeart/2005/8/layout/chevron2"/>
    <dgm:cxn modelId="{4E21F500-1F28-45AA-AFA9-7DD0D97204B8}" type="presParOf" srcId="{8D7BC0EF-4102-4124-AB3D-11FEBFBEF662}" destId="{099E78BB-D35D-46D3-B436-3765735401A4}" srcOrd="0" destOrd="0" presId="urn:microsoft.com/office/officeart/2005/8/layout/chevron2"/>
    <dgm:cxn modelId="{C45B7583-064E-4566-9682-A08F4EBA87F0}" type="presParOf" srcId="{8D7BC0EF-4102-4124-AB3D-11FEBFBEF662}" destId="{CCE59F31-FC0B-4DBA-8373-9C4F1A50E3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0BC4D-36FB-CF45-AA3D-91EEF1A8B494}">
      <dsp:nvSpPr>
        <dsp:cNvPr id="0" name=""/>
        <dsp:cNvSpPr/>
      </dsp:nvSpPr>
      <dsp:spPr>
        <a:xfrm>
          <a:off x="-3286389" y="-505565"/>
          <a:ext cx="3919070" cy="3919070"/>
        </a:xfrm>
        <a:prstGeom prst="blockArc">
          <a:avLst>
            <a:gd name="adj1" fmla="val 18900000"/>
            <a:gd name="adj2" fmla="val 2700000"/>
            <a:gd name="adj3" fmla="val 5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5FEFF-04F3-894B-80C8-359A9A564ED3}">
      <dsp:nvSpPr>
        <dsp:cNvPr id="0" name=""/>
        <dsp:cNvSpPr/>
      </dsp:nvSpPr>
      <dsp:spPr>
        <a:xfrm>
          <a:off x="443751" y="294940"/>
          <a:ext cx="5130002" cy="581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1" kern="1200" dirty="0">
              <a:latin typeface="Calibri" panose="020F0502020204030204" pitchFamily="34" charset="0"/>
              <a:cs typeface="Calibri" panose="020F0502020204030204" pitchFamily="34" charset="0"/>
            </a:rPr>
            <a:t>agro-</a:t>
          </a:r>
          <a:r>
            <a:rPr lang="it-IT" sz="1800" b="1" kern="1200" dirty="0" err="1">
              <a:latin typeface="Calibri" panose="020F0502020204030204" pitchFamily="34" charset="0"/>
              <a:cs typeface="Calibri" panose="020F0502020204030204" pitchFamily="34" charset="0"/>
            </a:rPr>
            <a:t>forestry</a:t>
          </a:r>
          <a:r>
            <a:rPr lang="it-IT" sz="1800" b="1"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with </a:t>
          </a:r>
          <a:r>
            <a:rPr lang="it-IT" sz="1800" b="0" kern="1200" dirty="0" err="1">
              <a:latin typeface="Calibri" panose="020F0502020204030204" pitchFamily="34" charset="0"/>
              <a:cs typeface="Calibri" panose="020F0502020204030204" pitchFamily="34" charset="0"/>
            </a:rPr>
            <a:t>all</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its</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territorial</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ecological</a:t>
          </a:r>
          <a:r>
            <a:rPr lang="it-IT" sz="1800" b="0" kern="1200" dirty="0">
              <a:latin typeface="Calibri" panose="020F0502020204030204" pitchFamily="34" charset="0"/>
              <a:cs typeface="Calibri" panose="020F0502020204030204" pitchFamily="34" charset="0"/>
            </a:rPr>
            <a:t> and </a:t>
          </a:r>
          <a:r>
            <a:rPr lang="it-IT" sz="1800" b="0" kern="1200" dirty="0" err="1">
              <a:latin typeface="Calibri" panose="020F0502020204030204" pitchFamily="34" charset="0"/>
              <a:cs typeface="Calibri" panose="020F0502020204030204" pitchFamily="34" charset="0"/>
            </a:rPr>
            <a:t>productive</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values</a:t>
          </a:r>
          <a:endParaRPr lang="it-IT" sz="1800" kern="1200" dirty="0"/>
        </a:p>
      </dsp:txBody>
      <dsp:txXfrm>
        <a:off x="443751" y="294940"/>
        <a:ext cx="5130002" cy="581587"/>
      </dsp:txXfrm>
    </dsp:sp>
    <dsp:sp modelId="{42BB700B-BB08-714C-AAB4-14DD38906BB3}">
      <dsp:nvSpPr>
        <dsp:cNvPr id="0" name=""/>
        <dsp:cNvSpPr/>
      </dsp:nvSpPr>
      <dsp:spPr>
        <a:xfrm>
          <a:off x="43331" y="218095"/>
          <a:ext cx="726984" cy="726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D597A-C4B7-C648-A86F-92066A00D22A}">
      <dsp:nvSpPr>
        <dsp:cNvPr id="0" name=""/>
        <dsp:cNvSpPr/>
      </dsp:nvSpPr>
      <dsp:spPr>
        <a:xfrm>
          <a:off x="618230" y="1163175"/>
          <a:ext cx="4918595" cy="581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1" kern="1200" dirty="0" err="1">
              <a:latin typeface="Calibri" panose="020F0502020204030204" pitchFamily="34" charset="0"/>
              <a:cs typeface="Calibri" panose="020F0502020204030204" pitchFamily="34" charset="0"/>
            </a:rPr>
            <a:t>inland</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waters</a:t>
          </a:r>
          <a:r>
            <a:rPr lang="it-IT" sz="1800" b="1"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a:t>
          </a:r>
          <a:r>
            <a:rPr lang="it-IT" sz="1800" b="0" kern="1200" dirty="0" err="1">
              <a:latin typeface="Calibri" panose="020F0502020204030204" pitchFamily="34" charset="0"/>
              <a:cs typeface="Calibri" panose="020F0502020204030204" pitchFamily="34" charset="0"/>
            </a:rPr>
            <a:t>regulation</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conservation</a:t>
          </a:r>
          <a:r>
            <a:rPr lang="it-IT" sz="1800" b="0" kern="1200" dirty="0">
              <a:latin typeface="Calibri" panose="020F0502020204030204" pitchFamily="34" charset="0"/>
              <a:cs typeface="Calibri" panose="020F0502020204030204" pitchFamily="34" charset="0"/>
            </a:rPr>
            <a:t> and </a:t>
          </a:r>
          <a:r>
            <a:rPr lang="it-IT" sz="1800" b="0" kern="1200" dirty="0" err="1">
              <a:latin typeface="Calibri" panose="020F0502020204030204" pitchFamily="34" charset="0"/>
              <a:cs typeface="Calibri" panose="020F0502020204030204" pitchFamily="34" charset="0"/>
            </a:rPr>
            <a:t>distribution</a:t>
          </a:r>
          <a:r>
            <a:rPr lang="it-IT" sz="1800" b="0" kern="1200" dirty="0">
              <a:latin typeface="Calibri" panose="020F0502020204030204" pitchFamily="34" charset="0"/>
              <a:cs typeface="Calibri" panose="020F0502020204030204" pitchFamily="34" charset="0"/>
            </a:rPr>
            <a:t>)</a:t>
          </a:r>
          <a:endParaRPr lang="it-IT" sz="1800" b="0" kern="1200" dirty="0"/>
        </a:p>
      </dsp:txBody>
      <dsp:txXfrm>
        <a:off x="618230" y="1163175"/>
        <a:ext cx="4918595" cy="581587"/>
      </dsp:txXfrm>
    </dsp:sp>
    <dsp:sp modelId="{421A513A-B0E5-F04E-A277-BDFD28809181}">
      <dsp:nvSpPr>
        <dsp:cNvPr id="0" name=""/>
        <dsp:cNvSpPr/>
      </dsp:nvSpPr>
      <dsp:spPr>
        <a:xfrm>
          <a:off x="254738" y="1090477"/>
          <a:ext cx="726984" cy="726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277C8-0F15-2A41-A6B1-18A5AB3C3889}">
      <dsp:nvSpPr>
        <dsp:cNvPr id="0" name=""/>
        <dsp:cNvSpPr/>
      </dsp:nvSpPr>
      <dsp:spPr>
        <a:xfrm>
          <a:off x="406823" y="2035557"/>
          <a:ext cx="5130002" cy="581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1" kern="1200" dirty="0" err="1">
              <a:latin typeface="Calibri" panose="020F0502020204030204" pitchFamily="34" charset="0"/>
              <a:cs typeface="Calibri" panose="020F0502020204030204" pitchFamily="34" charset="0"/>
            </a:rPr>
            <a:t>hydrogeological</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aspects</a:t>
          </a:r>
          <a:r>
            <a:rPr lang="it-IT" sz="1800" b="1" kern="1200" dirty="0">
              <a:latin typeface="Calibri" panose="020F0502020204030204" pitchFamily="34" charset="0"/>
              <a:cs typeface="Calibri" panose="020F0502020204030204" pitchFamily="34" charset="0"/>
            </a:rPr>
            <a:t> of the </a:t>
          </a:r>
          <a:r>
            <a:rPr lang="it-IT" sz="1800" b="1" kern="1200" dirty="0" err="1">
              <a:latin typeface="Calibri" panose="020F0502020204030204" pitchFamily="34" charset="0"/>
              <a:cs typeface="Calibri" panose="020F0502020204030204" pitchFamily="34" charset="0"/>
            </a:rPr>
            <a:t>territory</a:t>
          </a:r>
          <a:r>
            <a:rPr lang="it-IT" sz="1800" b="1"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a:t>
          </a:r>
          <a:r>
            <a:rPr lang="it-IT" sz="1800" b="0" kern="1200" dirty="0" err="1">
              <a:latin typeface="Calibri" panose="020F0502020204030204" pitchFamily="34" charset="0"/>
              <a:cs typeface="Calibri" panose="020F0502020204030204" pitchFamily="34" charset="0"/>
            </a:rPr>
            <a:t>territorial</a:t>
          </a:r>
          <a:r>
            <a:rPr lang="it-IT" sz="1800" b="0" kern="1200" dirty="0">
              <a:latin typeface="Calibri" panose="020F0502020204030204" pitchFamily="34" charset="0"/>
              <a:cs typeface="Calibri" panose="020F0502020204030204" pitchFamily="34" charset="0"/>
            </a:rPr>
            <a:t> risk and planning)</a:t>
          </a:r>
          <a:endParaRPr lang="it-IT" sz="1800" b="0" kern="1200" dirty="0"/>
        </a:p>
      </dsp:txBody>
      <dsp:txXfrm>
        <a:off x="406823" y="2035557"/>
        <a:ext cx="5130002" cy="581587"/>
      </dsp:txXfrm>
    </dsp:sp>
    <dsp:sp modelId="{37AC45AB-EBE3-2940-A257-4B5B304FC80E}">
      <dsp:nvSpPr>
        <dsp:cNvPr id="0" name=""/>
        <dsp:cNvSpPr/>
      </dsp:nvSpPr>
      <dsp:spPr>
        <a:xfrm>
          <a:off x="43331" y="1962858"/>
          <a:ext cx="726984" cy="726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0BC4D-36FB-CF45-AA3D-91EEF1A8B494}">
      <dsp:nvSpPr>
        <dsp:cNvPr id="0" name=""/>
        <dsp:cNvSpPr/>
      </dsp:nvSpPr>
      <dsp:spPr>
        <a:xfrm>
          <a:off x="-3286389" y="-505565"/>
          <a:ext cx="3919070" cy="3919070"/>
        </a:xfrm>
        <a:prstGeom prst="blockArc">
          <a:avLst>
            <a:gd name="adj1" fmla="val 18900000"/>
            <a:gd name="adj2" fmla="val 2700000"/>
            <a:gd name="adj3" fmla="val 5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5FEFF-04F3-894B-80C8-359A9A564ED3}">
      <dsp:nvSpPr>
        <dsp:cNvPr id="0" name=""/>
        <dsp:cNvSpPr/>
      </dsp:nvSpPr>
      <dsp:spPr>
        <a:xfrm>
          <a:off x="443751" y="294940"/>
          <a:ext cx="5130002" cy="581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1" kern="1200" dirty="0" err="1">
              <a:latin typeface="Calibri" panose="020F0502020204030204" pitchFamily="34" charset="0"/>
              <a:cs typeface="Calibri" panose="020F0502020204030204" pitchFamily="34" charset="0"/>
            </a:rPr>
            <a:t>infrastructure</a:t>
          </a:r>
          <a:r>
            <a:rPr lang="it-IT" sz="1800" b="1" kern="1200" dirty="0">
              <a:latin typeface="Calibri" panose="020F0502020204030204" pitchFamily="34" charset="0"/>
              <a:cs typeface="Calibri" panose="020F0502020204030204" pitchFamily="34" charset="0"/>
            </a:rPr>
            <a:t> &amp; </a:t>
          </a:r>
          <a:r>
            <a:rPr lang="it-IT" sz="1800" b="1" kern="1200" dirty="0" err="1">
              <a:latin typeface="Calibri" panose="020F0502020204030204" pitchFamily="34" charset="0"/>
              <a:cs typeface="Calibri" panose="020F0502020204030204" pitchFamily="34" charset="0"/>
            </a:rPr>
            <a:t>strategic</a:t>
          </a:r>
          <a:r>
            <a:rPr lang="it-IT" sz="1800" b="1" kern="1200" dirty="0">
              <a:latin typeface="Calibri" panose="020F0502020204030204" pitchFamily="34" charset="0"/>
              <a:cs typeface="Calibri" panose="020F0502020204030204" pitchFamily="34" charset="0"/>
            </a:rPr>
            <a:t> activities</a:t>
          </a:r>
          <a:endParaRPr lang="it-IT" sz="1800" kern="1200" dirty="0"/>
        </a:p>
      </dsp:txBody>
      <dsp:txXfrm>
        <a:off x="443751" y="294940"/>
        <a:ext cx="5130002" cy="581587"/>
      </dsp:txXfrm>
    </dsp:sp>
    <dsp:sp modelId="{42BB700B-BB08-714C-AAB4-14DD38906BB3}">
      <dsp:nvSpPr>
        <dsp:cNvPr id="0" name=""/>
        <dsp:cNvSpPr/>
      </dsp:nvSpPr>
      <dsp:spPr>
        <a:xfrm>
          <a:off x="43331" y="218095"/>
          <a:ext cx="726984" cy="726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D597A-C4B7-C648-A86F-92066A00D22A}">
      <dsp:nvSpPr>
        <dsp:cNvPr id="0" name=""/>
        <dsp:cNvSpPr/>
      </dsp:nvSpPr>
      <dsp:spPr>
        <a:xfrm>
          <a:off x="618230" y="1163175"/>
          <a:ext cx="4918595" cy="581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1" kern="1200" dirty="0">
              <a:latin typeface="Calibri" panose="020F0502020204030204" pitchFamily="34" charset="0"/>
              <a:cs typeface="Calibri" panose="020F0502020204030204" pitchFamily="34" charset="0"/>
            </a:rPr>
            <a:t>Health &amp; </a:t>
          </a:r>
          <a:r>
            <a:rPr lang="it-IT" sz="1800" b="1" kern="1200" dirty="0" err="1">
              <a:latin typeface="Calibri" panose="020F0502020204030204" pitchFamily="34" charset="0"/>
              <a:cs typeface="Calibri" panose="020F0502020204030204" pitchFamily="34" charset="0"/>
            </a:rPr>
            <a:t>wellbeing</a:t>
          </a:r>
          <a:endParaRPr lang="it-IT" sz="1800" kern="1200" dirty="0"/>
        </a:p>
      </dsp:txBody>
      <dsp:txXfrm>
        <a:off x="618230" y="1163175"/>
        <a:ext cx="4918595" cy="581587"/>
      </dsp:txXfrm>
    </dsp:sp>
    <dsp:sp modelId="{421A513A-B0E5-F04E-A277-BDFD28809181}">
      <dsp:nvSpPr>
        <dsp:cNvPr id="0" name=""/>
        <dsp:cNvSpPr/>
      </dsp:nvSpPr>
      <dsp:spPr>
        <a:xfrm>
          <a:off x="254738" y="1090477"/>
          <a:ext cx="726984" cy="726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277C8-0F15-2A41-A6B1-18A5AB3C3889}">
      <dsp:nvSpPr>
        <dsp:cNvPr id="0" name=""/>
        <dsp:cNvSpPr/>
      </dsp:nvSpPr>
      <dsp:spPr>
        <a:xfrm>
          <a:off x="406823" y="1912946"/>
          <a:ext cx="5130002" cy="8268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1" kern="1200" dirty="0">
              <a:latin typeface="Calibri" panose="020F0502020204030204" pitchFamily="34" charset="0"/>
              <a:cs typeface="Calibri" panose="020F0502020204030204" pitchFamily="34" charset="0"/>
            </a:rPr>
            <a:t>Costs &amp; </a:t>
          </a:r>
          <a:r>
            <a:rPr lang="it-IT" sz="1800" b="1" kern="1200" dirty="0" err="1">
              <a:latin typeface="Calibri" panose="020F0502020204030204" pitchFamily="34" charset="0"/>
              <a:cs typeface="Calibri" panose="020F0502020204030204" pitchFamily="34" charset="0"/>
            </a:rPr>
            <a:t>transition</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environment</a:t>
          </a:r>
          <a:r>
            <a:rPr lang="it-IT" sz="1800" b="1"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including</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biodiversity</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ecosistem</a:t>
          </a:r>
          <a:r>
            <a:rPr lang="it-IT" sz="1800" b="0" kern="1200" dirty="0">
              <a:latin typeface="Calibri" panose="020F0502020204030204" pitchFamily="34" charset="0"/>
              <a:cs typeface="Calibri" panose="020F0502020204030204" pitchFamily="34" charset="0"/>
            </a:rPr>
            <a:t> services &amp; </a:t>
          </a:r>
          <a:r>
            <a:rPr lang="it-IT" sz="1800" b="0" kern="1200" dirty="0" err="1">
              <a:latin typeface="Calibri" panose="020F0502020204030204" pitchFamily="34" charset="0"/>
              <a:cs typeface="Calibri" panose="020F0502020204030204" pitchFamily="34" charset="0"/>
            </a:rPr>
            <a:t>coastal</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protection</a:t>
          </a:r>
          <a:r>
            <a:rPr lang="it-IT" sz="1800" b="0" kern="1200" dirty="0">
              <a:latin typeface="Calibri" panose="020F0502020204030204" pitchFamily="34" charset="0"/>
              <a:cs typeface="Calibri" panose="020F0502020204030204" pitchFamily="34" charset="0"/>
            </a:rPr>
            <a:t>)</a:t>
          </a:r>
          <a:endParaRPr lang="it-IT" sz="1800" b="0" kern="1200" dirty="0"/>
        </a:p>
      </dsp:txBody>
      <dsp:txXfrm>
        <a:off x="406823" y="1912946"/>
        <a:ext cx="5130002" cy="826808"/>
      </dsp:txXfrm>
    </dsp:sp>
    <dsp:sp modelId="{37AC45AB-EBE3-2940-A257-4B5B304FC80E}">
      <dsp:nvSpPr>
        <dsp:cNvPr id="0" name=""/>
        <dsp:cNvSpPr/>
      </dsp:nvSpPr>
      <dsp:spPr>
        <a:xfrm>
          <a:off x="43331" y="1962858"/>
          <a:ext cx="726984" cy="726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8B04-FBD9-4B30-A142-C0228A1BA37B}">
      <dsp:nvSpPr>
        <dsp:cNvPr id="0" name=""/>
        <dsp:cNvSpPr/>
      </dsp:nvSpPr>
      <dsp:spPr>
        <a:xfrm>
          <a:off x="2297037" y="0"/>
          <a:ext cx="1605916" cy="160599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4A169-903F-4174-8F33-5F5BA4AD4B4F}">
      <dsp:nvSpPr>
        <dsp:cNvPr id="0" name=""/>
        <dsp:cNvSpPr/>
      </dsp:nvSpPr>
      <dsp:spPr>
        <a:xfrm>
          <a:off x="2651598" y="581642"/>
          <a:ext cx="896192" cy="44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RCP</a:t>
          </a:r>
        </a:p>
      </dsp:txBody>
      <dsp:txXfrm>
        <a:off x="2651598" y="581642"/>
        <a:ext cx="896192" cy="447895"/>
      </dsp:txXfrm>
    </dsp:sp>
    <dsp:sp modelId="{2FBE5728-3BBD-4EF9-81CE-4EC85A98E429}">
      <dsp:nvSpPr>
        <dsp:cNvPr id="0" name=""/>
        <dsp:cNvSpPr/>
      </dsp:nvSpPr>
      <dsp:spPr>
        <a:xfrm>
          <a:off x="1850899" y="922748"/>
          <a:ext cx="1605916" cy="1605997"/>
        </a:xfrm>
        <a:prstGeom prst="leftCircularArrow">
          <a:avLst>
            <a:gd name="adj1" fmla="val 10980"/>
            <a:gd name="adj2" fmla="val 1142322"/>
            <a:gd name="adj3" fmla="val 6300000"/>
            <a:gd name="adj4" fmla="val 18900000"/>
            <a:gd name="adj5" fmla="val 12500"/>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24DA93F-9643-4431-8D2E-D2A5A36B73F4}">
      <dsp:nvSpPr>
        <dsp:cNvPr id="0" name=""/>
        <dsp:cNvSpPr/>
      </dsp:nvSpPr>
      <dsp:spPr>
        <a:xfrm>
          <a:off x="2203653" y="1506464"/>
          <a:ext cx="896192" cy="44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 ESM</a:t>
          </a:r>
        </a:p>
      </dsp:txBody>
      <dsp:txXfrm>
        <a:off x="2203653" y="1506464"/>
        <a:ext cx="896192" cy="447895"/>
      </dsp:txXfrm>
    </dsp:sp>
    <dsp:sp modelId="{585F9197-5522-4E59-8D12-1C85C83806C5}">
      <dsp:nvSpPr>
        <dsp:cNvPr id="0" name=""/>
        <dsp:cNvSpPr/>
      </dsp:nvSpPr>
      <dsp:spPr>
        <a:xfrm>
          <a:off x="2297037" y="1849644"/>
          <a:ext cx="1605916" cy="1605997"/>
        </a:xfrm>
        <a:prstGeom prst="circularArrow">
          <a:avLst>
            <a:gd name="adj1" fmla="val 10980"/>
            <a:gd name="adj2" fmla="val 1142322"/>
            <a:gd name="adj3" fmla="val 4500000"/>
            <a:gd name="adj4" fmla="val 13500000"/>
            <a:gd name="adj5" fmla="val 12500"/>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57C09B6-7CC3-4842-AB4C-97CD5CFF7626}">
      <dsp:nvSpPr>
        <dsp:cNvPr id="0" name=""/>
        <dsp:cNvSpPr/>
      </dsp:nvSpPr>
      <dsp:spPr>
        <a:xfrm>
          <a:off x="2651598" y="2430768"/>
          <a:ext cx="896192" cy="44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RCM </a:t>
          </a:r>
        </a:p>
      </dsp:txBody>
      <dsp:txXfrm>
        <a:off x="2651598" y="2430768"/>
        <a:ext cx="896192" cy="447895"/>
      </dsp:txXfrm>
    </dsp:sp>
    <dsp:sp modelId="{A56C609D-EFDC-4187-B291-259B9B124A6D}">
      <dsp:nvSpPr>
        <dsp:cNvPr id="0" name=""/>
        <dsp:cNvSpPr/>
      </dsp:nvSpPr>
      <dsp:spPr>
        <a:xfrm>
          <a:off x="1850899" y="2773948"/>
          <a:ext cx="1605916" cy="1605997"/>
        </a:xfrm>
        <a:prstGeom prst="leftCircularArrow">
          <a:avLst>
            <a:gd name="adj1" fmla="val 10980"/>
            <a:gd name="adj2" fmla="val 1142322"/>
            <a:gd name="adj3" fmla="val 6300000"/>
            <a:gd name="adj4" fmla="val 18900000"/>
            <a:gd name="adj5" fmla="val 125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43B2E-D550-4A6E-BD20-4CA29973EF08}">
      <dsp:nvSpPr>
        <dsp:cNvPr id="0" name=""/>
        <dsp:cNvSpPr/>
      </dsp:nvSpPr>
      <dsp:spPr>
        <a:xfrm>
          <a:off x="2203653" y="3355590"/>
          <a:ext cx="896192" cy="44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BS</a:t>
          </a:r>
        </a:p>
      </dsp:txBody>
      <dsp:txXfrm>
        <a:off x="2203653" y="3355590"/>
        <a:ext cx="896192" cy="447895"/>
      </dsp:txXfrm>
    </dsp:sp>
    <dsp:sp modelId="{B4DF9EE7-DA09-41BA-8E8B-D52DFEBF9046}">
      <dsp:nvSpPr>
        <dsp:cNvPr id="0" name=""/>
        <dsp:cNvSpPr/>
      </dsp:nvSpPr>
      <dsp:spPr>
        <a:xfrm>
          <a:off x="2411208" y="3803486"/>
          <a:ext cx="1379684" cy="1380494"/>
        </a:xfrm>
        <a:prstGeom prst="blockArc">
          <a:avLst>
            <a:gd name="adj1" fmla="val 13500000"/>
            <a:gd name="adj2" fmla="val 10800000"/>
            <a:gd name="adj3" fmla="val 1274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F8E66-4633-414F-9E77-479E455E1DD0}">
      <dsp:nvSpPr>
        <dsp:cNvPr id="0" name=""/>
        <dsp:cNvSpPr/>
      </dsp:nvSpPr>
      <dsp:spPr>
        <a:xfrm>
          <a:off x="2651598" y="4280413"/>
          <a:ext cx="896192" cy="44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MI</a:t>
          </a:r>
        </a:p>
      </dsp:txBody>
      <dsp:txXfrm>
        <a:off x="2651598" y="4280413"/>
        <a:ext cx="896192" cy="447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68577-24D1-4934-B822-EF8345D589B2}">
      <dsp:nvSpPr>
        <dsp:cNvPr id="0" name=""/>
        <dsp:cNvSpPr/>
      </dsp:nvSpPr>
      <dsp:spPr>
        <a:xfrm>
          <a:off x="239100" y="471677"/>
          <a:ext cx="5673309" cy="1772909"/>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20085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b="1" kern="1200" dirty="0">
              <a:solidFill>
                <a:srgbClr val="C00000"/>
              </a:solidFill>
              <a:latin typeface="Calibri" panose="020F0502020204030204" pitchFamily="34" charset="0"/>
              <a:cs typeface="Calibri" panose="020F0502020204030204" pitchFamily="34" charset="0"/>
            </a:rPr>
            <a:t>General </a:t>
          </a:r>
          <a:r>
            <a:rPr lang="it-IT" sz="1800" b="1" kern="1200" dirty="0" err="1">
              <a:solidFill>
                <a:srgbClr val="C00000"/>
              </a:solidFill>
              <a:latin typeface="Calibri" panose="020F0502020204030204" pitchFamily="34" charset="0"/>
              <a:cs typeface="Calibri" panose="020F0502020204030204" pitchFamily="34" charset="0"/>
            </a:rPr>
            <a:t>increase</a:t>
          </a:r>
          <a:r>
            <a:rPr lang="it-IT" sz="1800" b="1" kern="1200" dirty="0">
              <a:solidFill>
                <a:srgbClr val="C00000"/>
              </a:solidFill>
              <a:latin typeface="Calibri" panose="020F0502020204030204" pitchFamily="34" charset="0"/>
              <a:cs typeface="Calibri" panose="020F0502020204030204" pitchFamily="34" charset="0"/>
            </a:rPr>
            <a:t> </a:t>
          </a:r>
          <a:r>
            <a:rPr lang="it-IT" sz="1800" b="0" kern="1200" dirty="0">
              <a:solidFill>
                <a:schemeClr val="tx1"/>
              </a:solidFill>
              <a:latin typeface="Calibri" panose="020F0502020204030204" pitchFamily="34" charset="0"/>
              <a:cs typeface="Calibri" panose="020F0502020204030204" pitchFamily="34" charset="0"/>
            </a:rPr>
            <a:t>in </a:t>
          </a:r>
          <a:r>
            <a:rPr lang="it-IT" sz="1800" b="0" kern="1200" dirty="0" err="1">
              <a:solidFill>
                <a:schemeClr val="tx1"/>
              </a:solidFill>
              <a:latin typeface="Calibri" panose="020F0502020204030204" pitchFamily="34" charset="0"/>
              <a:cs typeface="Calibri" panose="020F0502020204030204" pitchFamily="34" charset="0"/>
            </a:rPr>
            <a:t>average</a:t>
          </a:r>
          <a:r>
            <a:rPr lang="it-IT" sz="1800" b="0" kern="1200" dirty="0">
              <a:solidFill>
                <a:schemeClr val="tx1"/>
              </a:solidFill>
              <a:latin typeface="Calibri" panose="020F0502020204030204" pitchFamily="34" charset="0"/>
              <a:cs typeface="Calibri" panose="020F0502020204030204" pitchFamily="34" charset="0"/>
            </a:rPr>
            <a:t> temperature and in maximum and minimum temperature </a:t>
          </a:r>
          <a:r>
            <a:rPr lang="it-IT" sz="1800" b="0" kern="1200" dirty="0" err="1">
              <a:solidFill>
                <a:schemeClr val="tx1"/>
              </a:solidFill>
              <a:latin typeface="Calibri" panose="020F0502020204030204" pitchFamily="34" charset="0"/>
              <a:cs typeface="Calibri" panose="020F0502020204030204" pitchFamily="34" charset="0"/>
            </a:rPr>
            <a:t>extremes</a:t>
          </a:r>
          <a:r>
            <a:rPr lang="it-IT" sz="1800" b="0" kern="1200" dirty="0">
              <a:solidFill>
                <a:schemeClr val="tx1"/>
              </a:solidFill>
              <a:latin typeface="Calibri" panose="020F0502020204030204" pitchFamily="34" charset="0"/>
              <a:cs typeface="Calibri" panose="020F0502020204030204" pitchFamily="34" charset="0"/>
            </a:rPr>
            <a:t>, in </a:t>
          </a:r>
          <a:r>
            <a:rPr lang="it-IT" sz="1800" b="0" kern="1200" dirty="0" err="1">
              <a:solidFill>
                <a:schemeClr val="tx1"/>
              </a:solidFill>
              <a:latin typeface="Calibri" panose="020F0502020204030204" pitchFamily="34" charset="0"/>
              <a:cs typeface="Calibri" panose="020F0502020204030204" pitchFamily="34" charset="0"/>
            </a:rPr>
            <a:t>periods</a:t>
          </a:r>
          <a:r>
            <a:rPr lang="it-IT" sz="1800" b="0" kern="1200" dirty="0">
              <a:solidFill>
                <a:schemeClr val="tx1"/>
              </a:solidFill>
              <a:latin typeface="Calibri" panose="020F0502020204030204" pitchFamily="34" charset="0"/>
              <a:cs typeface="Calibri" panose="020F0502020204030204" pitchFamily="34" charset="0"/>
            </a:rPr>
            <a:t> of high </a:t>
          </a:r>
          <a:r>
            <a:rPr lang="it-IT" sz="1800" b="0" kern="1200" dirty="0" err="1">
              <a:solidFill>
                <a:schemeClr val="tx1"/>
              </a:solidFill>
              <a:latin typeface="Calibri" panose="020F0502020204030204" pitchFamily="34" charset="0"/>
              <a:cs typeface="Calibri" panose="020F0502020204030204" pitchFamily="34" charset="0"/>
            </a:rPr>
            <a:t>temperatures</a:t>
          </a:r>
          <a:r>
            <a:rPr lang="it-IT" sz="1800" b="0" kern="1200" dirty="0">
              <a:solidFill>
                <a:schemeClr val="tx1"/>
              </a:solidFill>
              <a:latin typeface="Calibri" panose="020F0502020204030204" pitchFamily="34" charset="0"/>
              <a:cs typeface="Calibri" panose="020F0502020204030204" pitchFamily="34" charset="0"/>
            </a:rPr>
            <a:t>, in the</a:t>
          </a:r>
          <a:r>
            <a:rPr lang="it-IT" sz="1800" b="0" kern="1200" dirty="0">
              <a:solidFill>
                <a:srgbClr val="C00000"/>
              </a:solidFill>
              <a:latin typeface="Calibri" panose="020F0502020204030204" pitchFamily="34" charset="0"/>
              <a:cs typeface="Calibri" panose="020F0502020204030204" pitchFamily="34" charset="0"/>
            </a:rPr>
            <a:t> </a:t>
          </a:r>
          <a:r>
            <a:rPr lang="it-IT" sz="1800" b="1" kern="1200" dirty="0">
              <a:solidFill>
                <a:srgbClr val="C00000"/>
              </a:solidFill>
              <a:latin typeface="Calibri" panose="020F0502020204030204" pitchFamily="34" charset="0"/>
              <a:cs typeface="Calibri" panose="020F0502020204030204" pitchFamily="34" charset="0"/>
            </a:rPr>
            <a:t>frequency of </a:t>
          </a:r>
          <a:r>
            <a:rPr lang="it-IT" sz="1800" b="1" kern="1200" dirty="0" err="1">
              <a:solidFill>
                <a:srgbClr val="C00000"/>
              </a:solidFill>
              <a:latin typeface="Calibri" panose="020F0502020204030204" pitchFamily="34" charset="0"/>
              <a:cs typeface="Calibri" panose="020F0502020204030204" pitchFamily="34" charset="0"/>
            </a:rPr>
            <a:t>extremely</a:t>
          </a:r>
          <a:r>
            <a:rPr lang="it-IT" sz="1800" b="1" kern="1200" dirty="0">
              <a:solidFill>
                <a:srgbClr val="C00000"/>
              </a:solidFill>
              <a:latin typeface="Calibri" panose="020F0502020204030204" pitchFamily="34" charset="0"/>
              <a:cs typeface="Calibri" panose="020F0502020204030204" pitchFamily="34" charset="0"/>
            </a:rPr>
            <a:t> hot events and </a:t>
          </a:r>
          <a:r>
            <a:rPr lang="it-IT" sz="1800" b="1" kern="1200" dirty="0" err="1">
              <a:solidFill>
                <a:srgbClr val="C00000"/>
              </a:solidFill>
              <a:latin typeface="Calibri" panose="020F0502020204030204" pitchFamily="34" charset="0"/>
              <a:cs typeface="Calibri" panose="020F0502020204030204" pitchFamily="34" charset="0"/>
            </a:rPr>
            <a:t>tropical</a:t>
          </a:r>
          <a:r>
            <a:rPr lang="it-IT" sz="1800" b="1" kern="1200" dirty="0">
              <a:solidFill>
                <a:srgbClr val="C00000"/>
              </a:solidFill>
              <a:latin typeface="Calibri" panose="020F0502020204030204" pitchFamily="34" charset="0"/>
              <a:cs typeface="Calibri" panose="020F0502020204030204" pitchFamily="34" charset="0"/>
            </a:rPr>
            <a:t> nights.</a:t>
          </a:r>
        </a:p>
      </dsp:txBody>
      <dsp:txXfrm>
        <a:off x="239100" y="471677"/>
        <a:ext cx="5673309" cy="1772909"/>
      </dsp:txXfrm>
    </dsp:sp>
    <dsp:sp modelId="{1771F6BA-8F7C-4274-B516-442C7BE96F15}">
      <dsp:nvSpPr>
        <dsp:cNvPr id="0" name=""/>
        <dsp:cNvSpPr/>
      </dsp:nvSpPr>
      <dsp:spPr>
        <a:xfrm>
          <a:off x="2712" y="215590"/>
          <a:ext cx="1241036" cy="186155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28838-2254-4D20-AE85-EF349EB72382}">
      <dsp:nvSpPr>
        <dsp:cNvPr id="0" name=""/>
        <dsp:cNvSpPr/>
      </dsp:nvSpPr>
      <dsp:spPr>
        <a:xfrm>
          <a:off x="6378818" y="471677"/>
          <a:ext cx="5673309" cy="1772909"/>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20085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b="0" kern="1200" dirty="0">
              <a:latin typeface="Calibri" panose="020F0502020204030204" pitchFamily="34" charset="0"/>
              <a:cs typeface="Calibri" panose="020F0502020204030204" pitchFamily="34" charset="0"/>
            </a:rPr>
            <a:t>The RCP4.5 scenario </a:t>
          </a:r>
          <a:r>
            <a:rPr lang="it-IT" sz="1800" b="0" kern="1200" dirty="0" err="1">
              <a:latin typeface="Calibri" panose="020F0502020204030204" pitchFamily="34" charset="0"/>
              <a:cs typeface="Calibri" panose="020F0502020204030204" pitchFamily="34" charset="0"/>
            </a:rPr>
            <a:t>returns</a:t>
          </a:r>
          <a:r>
            <a:rPr lang="it-IT" sz="1800" b="0" kern="1200" dirty="0">
              <a:latin typeface="Calibri" panose="020F0502020204030204" pitchFamily="34" charset="0"/>
              <a:cs typeface="Calibri" panose="020F0502020204030204" pitchFamily="34" charset="0"/>
            </a:rPr>
            <a:t> a </a:t>
          </a:r>
          <a:r>
            <a:rPr lang="it-IT" sz="1800" b="0" kern="1200" dirty="0" err="1">
              <a:latin typeface="Calibri" panose="020F0502020204030204" pitchFamily="34" charset="0"/>
              <a:cs typeface="Calibri" panose="020F0502020204030204" pitchFamily="34" charset="0"/>
            </a:rPr>
            <a:t>reduction</a:t>
          </a:r>
          <a:r>
            <a:rPr lang="it-IT" sz="1800" b="0" kern="1200" dirty="0">
              <a:latin typeface="Calibri" panose="020F0502020204030204" pitchFamily="34" charset="0"/>
              <a:cs typeface="Calibri" panose="020F0502020204030204" pitchFamily="34" charset="0"/>
            </a:rPr>
            <a:t> in </a:t>
          </a:r>
          <a:r>
            <a:rPr lang="it-IT" sz="1800" b="1" kern="1200" dirty="0" err="1">
              <a:latin typeface="Calibri" panose="020F0502020204030204" pitchFamily="34" charset="0"/>
              <a:cs typeface="Calibri" panose="020F0502020204030204" pitchFamily="34" charset="0"/>
            </a:rPr>
            <a:t>cumulated</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annual</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precipitation</a:t>
          </a:r>
          <a:r>
            <a:rPr lang="it-IT" sz="1800" b="1"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in the </a:t>
          </a:r>
          <a:r>
            <a:rPr lang="it-IT" sz="1800" b="0" kern="1200" dirty="0" err="1">
              <a:latin typeface="Calibri" panose="020F0502020204030204" pitchFamily="34" charset="0"/>
              <a:cs typeface="Calibri" panose="020F0502020204030204" pitchFamily="34" charset="0"/>
            </a:rPr>
            <a:t>north</a:t>
          </a:r>
          <a:r>
            <a:rPr lang="it-IT" sz="1800" b="0" kern="1200" dirty="0">
              <a:latin typeface="Calibri" panose="020F0502020204030204" pitchFamily="34" charset="0"/>
              <a:cs typeface="Calibri" panose="020F0502020204030204" pitchFamily="34" charset="0"/>
            </a:rPr>
            <a:t> and an </a:t>
          </a:r>
          <a:r>
            <a:rPr lang="it-IT" sz="1800" b="0" kern="1200" dirty="0" err="1">
              <a:latin typeface="Calibri" panose="020F0502020204030204" pitchFamily="34" charset="0"/>
              <a:cs typeface="Calibri" panose="020F0502020204030204" pitchFamily="34" charset="0"/>
            </a:rPr>
            <a:t>increase</a:t>
          </a:r>
          <a:r>
            <a:rPr lang="it-IT" sz="1800" b="0" kern="1200" dirty="0">
              <a:latin typeface="Calibri" panose="020F0502020204030204" pitchFamily="34" charset="0"/>
              <a:cs typeface="Calibri" panose="020F0502020204030204" pitchFamily="34" charset="0"/>
            </a:rPr>
            <a:t> in the south
The RCP8.5 scenario shows a general </a:t>
          </a:r>
          <a:r>
            <a:rPr lang="it-IT" sz="1800" b="0" kern="1200" dirty="0" err="1">
              <a:latin typeface="Calibri" panose="020F0502020204030204" pitchFamily="34" charset="0"/>
              <a:cs typeface="Calibri" panose="020F0502020204030204" pitchFamily="34" charset="0"/>
            </a:rPr>
            <a:t>increase</a:t>
          </a:r>
          <a:r>
            <a:rPr lang="it-IT" sz="1800" b="0" kern="1200" dirty="0">
              <a:latin typeface="Calibri" panose="020F0502020204030204" pitchFamily="34" charset="0"/>
              <a:cs typeface="Calibri" panose="020F0502020204030204" pitchFamily="34" charset="0"/>
            </a:rPr>
            <a:t> in </a:t>
          </a:r>
          <a:r>
            <a:rPr lang="it-IT" sz="1800" b="0" kern="1200" dirty="0" err="1">
              <a:latin typeface="Calibri" panose="020F0502020204030204" pitchFamily="34" charset="0"/>
              <a:cs typeface="Calibri" panose="020F0502020204030204" pitchFamily="34" charset="0"/>
            </a:rPr>
            <a:t>annual</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precipitation</a:t>
          </a:r>
          <a:r>
            <a:rPr lang="it-IT" sz="1800" b="0" kern="1200" dirty="0">
              <a:latin typeface="Calibri" panose="020F0502020204030204" pitchFamily="34" charset="0"/>
              <a:cs typeface="Calibri" panose="020F0502020204030204" pitchFamily="34" charset="0"/>
            </a:rPr>
            <a:t> over the </a:t>
          </a:r>
          <a:r>
            <a:rPr lang="it-IT" sz="1800" b="0" kern="1200" dirty="0" err="1">
              <a:latin typeface="Calibri" panose="020F0502020204030204" pitchFamily="34" charset="0"/>
              <a:cs typeface="Calibri" panose="020F0502020204030204" pitchFamily="34" charset="0"/>
            </a:rPr>
            <a:t>entire</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region</a:t>
          </a:r>
          <a:r>
            <a:rPr lang="it-IT" sz="1800" b="0" kern="1200" dirty="0">
              <a:latin typeface="Calibri" panose="020F0502020204030204" pitchFamily="34" charset="0"/>
              <a:cs typeface="Calibri" panose="020F0502020204030204" pitchFamily="34" charset="0"/>
            </a:rPr>
            <a:t>, with the </a:t>
          </a:r>
          <a:r>
            <a:rPr lang="it-IT" sz="1800" b="0" kern="1200" dirty="0" err="1">
              <a:latin typeface="Calibri" panose="020F0502020204030204" pitchFamily="34" charset="0"/>
              <a:cs typeface="Calibri" panose="020F0502020204030204" pitchFamily="34" charset="0"/>
            </a:rPr>
            <a:t>exception</a:t>
          </a:r>
          <a:r>
            <a:rPr lang="it-IT" sz="1800" b="0" kern="1200" dirty="0">
              <a:latin typeface="Calibri" panose="020F0502020204030204" pitchFamily="34" charset="0"/>
              <a:cs typeface="Calibri" panose="020F0502020204030204" pitchFamily="34" charset="0"/>
            </a:rPr>
            <a:t> of a </a:t>
          </a:r>
          <a:r>
            <a:rPr lang="it-IT" sz="1800" b="0" kern="1200" dirty="0" err="1">
              <a:latin typeface="Calibri" panose="020F0502020204030204" pitchFamily="34" charset="0"/>
              <a:cs typeface="Calibri" panose="020F0502020204030204" pitchFamily="34" charset="0"/>
            </a:rPr>
            <a:t>slight</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reduction</a:t>
          </a:r>
          <a:r>
            <a:rPr lang="it-IT" sz="1800" b="0" kern="1200" dirty="0">
              <a:latin typeface="Calibri" panose="020F0502020204030204" pitchFamily="34" charset="0"/>
              <a:cs typeface="Calibri" panose="020F0502020204030204" pitchFamily="34" charset="0"/>
            </a:rPr>
            <a:t> in some </a:t>
          </a:r>
          <a:r>
            <a:rPr lang="it-IT" sz="1800" b="0" kern="1200" dirty="0" err="1">
              <a:latin typeface="Calibri" panose="020F0502020204030204" pitchFamily="34" charset="0"/>
              <a:cs typeface="Calibri" panose="020F0502020204030204" pitchFamily="34" charset="0"/>
            </a:rPr>
            <a:t>areas</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located</a:t>
          </a:r>
          <a:r>
            <a:rPr lang="it-IT" sz="1800" b="0" kern="1200" dirty="0">
              <a:latin typeface="Calibri" panose="020F0502020204030204" pitchFamily="34" charset="0"/>
              <a:cs typeface="Calibri" panose="020F0502020204030204" pitchFamily="34" charset="0"/>
            </a:rPr>
            <a:t> in the </a:t>
          </a:r>
          <a:r>
            <a:rPr lang="it-IT" sz="1800" b="0" kern="1200" dirty="0" err="1">
              <a:latin typeface="Calibri" panose="020F0502020204030204" pitchFamily="34" charset="0"/>
              <a:cs typeface="Calibri" panose="020F0502020204030204" pitchFamily="34" charset="0"/>
            </a:rPr>
            <a:t>north-eastern</a:t>
          </a:r>
          <a:r>
            <a:rPr lang="it-IT" sz="1800" b="0" kern="1200" dirty="0">
              <a:latin typeface="Calibri" panose="020F0502020204030204" pitchFamily="34" charset="0"/>
              <a:cs typeface="Calibri" panose="020F0502020204030204" pitchFamily="34" charset="0"/>
            </a:rPr>
            <a:t> and </a:t>
          </a:r>
          <a:r>
            <a:rPr lang="it-IT" sz="1800" b="0" kern="1200" dirty="0" err="1">
              <a:latin typeface="Calibri" panose="020F0502020204030204" pitchFamily="34" charset="0"/>
              <a:cs typeface="Calibri" panose="020F0502020204030204" pitchFamily="34" charset="0"/>
            </a:rPr>
            <a:t>southern</a:t>
          </a:r>
          <a:r>
            <a:rPr lang="it-IT" sz="1800" b="0" kern="1200" dirty="0">
              <a:latin typeface="Calibri" panose="020F0502020204030204" pitchFamily="34" charset="0"/>
              <a:cs typeface="Calibri" panose="020F0502020204030204" pitchFamily="34" charset="0"/>
            </a:rPr>
            <a:t> part of Sardinia.</a:t>
          </a:r>
          <a:endParaRPr lang="it-IT" sz="1800" kern="1200" dirty="0">
            <a:latin typeface="Calibri" panose="020F0502020204030204" pitchFamily="34" charset="0"/>
            <a:cs typeface="Calibri" panose="020F0502020204030204" pitchFamily="34" charset="0"/>
          </a:endParaRPr>
        </a:p>
      </dsp:txBody>
      <dsp:txXfrm>
        <a:off x="6378818" y="471677"/>
        <a:ext cx="5673309" cy="1772909"/>
      </dsp:txXfrm>
    </dsp:sp>
    <dsp:sp modelId="{B9CA9063-8F67-43C0-B815-A6EA85179804}">
      <dsp:nvSpPr>
        <dsp:cNvPr id="0" name=""/>
        <dsp:cNvSpPr/>
      </dsp:nvSpPr>
      <dsp:spPr>
        <a:xfrm>
          <a:off x="6142430" y="215590"/>
          <a:ext cx="1241036" cy="18615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FA583-C381-4EE7-BB19-00B87750FA98}">
      <dsp:nvSpPr>
        <dsp:cNvPr id="0" name=""/>
        <dsp:cNvSpPr/>
      </dsp:nvSpPr>
      <dsp:spPr>
        <a:xfrm>
          <a:off x="239100" y="2703573"/>
          <a:ext cx="5673309" cy="1772909"/>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20085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b="0" kern="1200" dirty="0">
              <a:latin typeface="Calibri" panose="020F0502020204030204" pitchFamily="34" charset="0"/>
              <a:cs typeface="Calibri" panose="020F0502020204030204" pitchFamily="34" charset="0"/>
            </a:rPr>
            <a:t>For </a:t>
          </a:r>
          <a:r>
            <a:rPr lang="it-IT" sz="1900" b="0" kern="1200" dirty="0" err="1">
              <a:latin typeface="Calibri" panose="020F0502020204030204" pitchFamily="34" charset="0"/>
              <a:cs typeface="Calibri" panose="020F0502020204030204" pitchFamily="34" charset="0"/>
            </a:rPr>
            <a:t>both</a:t>
          </a:r>
          <a:r>
            <a:rPr lang="it-IT" sz="1900" b="0" kern="1200" dirty="0">
              <a:latin typeface="Calibri" panose="020F0502020204030204" pitchFamily="34" charset="0"/>
              <a:cs typeface="Calibri" panose="020F0502020204030204" pitchFamily="34" charset="0"/>
            </a:rPr>
            <a:t> </a:t>
          </a:r>
          <a:r>
            <a:rPr lang="it-IT" sz="1900" b="0" kern="1200" dirty="0" err="1">
              <a:latin typeface="Calibri" panose="020F0502020204030204" pitchFamily="34" charset="0"/>
              <a:cs typeface="Calibri" panose="020F0502020204030204" pitchFamily="34" charset="0"/>
            </a:rPr>
            <a:t>scenarios</a:t>
          </a:r>
          <a:r>
            <a:rPr lang="it-IT" sz="1900" b="0" kern="1200" dirty="0">
              <a:latin typeface="Calibri" panose="020F0502020204030204" pitchFamily="34" charset="0"/>
              <a:cs typeface="Calibri" panose="020F0502020204030204" pitchFamily="34" charset="0"/>
            </a:rPr>
            <a:t>, in </a:t>
          </a:r>
          <a:r>
            <a:rPr lang="it-IT" sz="1900" b="0" kern="1200" dirty="0" err="1">
              <a:latin typeface="Calibri" panose="020F0502020204030204" pitchFamily="34" charset="0"/>
              <a:cs typeface="Calibri" panose="020F0502020204030204" pitchFamily="34" charset="0"/>
            </a:rPr>
            <a:t>most</a:t>
          </a:r>
          <a:r>
            <a:rPr lang="it-IT" sz="1900" b="0" kern="1200" dirty="0">
              <a:latin typeface="Calibri" panose="020F0502020204030204" pitchFamily="34" charset="0"/>
              <a:cs typeface="Calibri" panose="020F0502020204030204" pitchFamily="34" charset="0"/>
            </a:rPr>
            <a:t> of the study area </a:t>
          </a:r>
          <a:r>
            <a:rPr lang="it-IT" sz="1900" b="0" kern="1200" dirty="0" err="1">
              <a:latin typeface="Calibri" panose="020F0502020204030204" pitchFamily="34" charset="0"/>
              <a:cs typeface="Calibri" panose="020F0502020204030204" pitchFamily="34" charset="0"/>
            </a:rPr>
            <a:t>is</a:t>
          </a:r>
          <a:r>
            <a:rPr lang="it-IT" sz="1900" b="0" kern="1200" dirty="0">
              <a:latin typeface="Calibri" panose="020F0502020204030204" pitchFamily="34" charset="0"/>
              <a:cs typeface="Calibri" panose="020F0502020204030204" pitchFamily="34" charset="0"/>
            </a:rPr>
            <a:t> </a:t>
          </a:r>
          <a:r>
            <a:rPr lang="it-IT" sz="1900" b="0" kern="1200" dirty="0" err="1">
              <a:latin typeface="Calibri" panose="020F0502020204030204" pitchFamily="34" charset="0"/>
              <a:cs typeface="Calibri" panose="020F0502020204030204" pitchFamily="34" charset="0"/>
            </a:rPr>
            <a:t>expected</a:t>
          </a:r>
          <a:r>
            <a:rPr lang="it-IT" sz="1900" b="0" kern="1200" dirty="0">
              <a:latin typeface="Calibri" panose="020F0502020204030204" pitchFamily="34" charset="0"/>
              <a:cs typeface="Calibri" panose="020F0502020204030204" pitchFamily="34" charset="0"/>
            </a:rPr>
            <a:t> an </a:t>
          </a:r>
          <a:r>
            <a:rPr lang="it-IT" sz="1900" b="1" kern="1200" dirty="0" err="1">
              <a:latin typeface="Calibri" panose="020F0502020204030204" pitchFamily="34" charset="0"/>
              <a:cs typeface="Calibri" panose="020F0502020204030204" pitchFamily="34" charset="0"/>
            </a:rPr>
            <a:t>increase</a:t>
          </a:r>
          <a:r>
            <a:rPr lang="it-IT" sz="1900" b="0" kern="1200" dirty="0">
              <a:latin typeface="Calibri" panose="020F0502020204030204" pitchFamily="34" charset="0"/>
              <a:cs typeface="Calibri" panose="020F0502020204030204" pitchFamily="34" charset="0"/>
            </a:rPr>
            <a:t> in the </a:t>
          </a:r>
          <a:r>
            <a:rPr lang="it-IT" sz="1900" b="0" kern="1200" dirty="0" err="1">
              <a:latin typeface="Calibri" panose="020F0502020204030204" pitchFamily="34" charset="0"/>
              <a:cs typeface="Calibri" panose="020F0502020204030204" pitchFamily="34" charset="0"/>
            </a:rPr>
            <a:t>values</a:t>
          </a:r>
          <a:r>
            <a:rPr lang="it-IT" sz="1900" b="0" kern="1200" dirty="0">
              <a:latin typeface="Calibri" panose="020F0502020204030204" pitchFamily="34" charset="0"/>
              <a:cs typeface="Calibri" panose="020F0502020204030204" pitchFamily="34" charset="0"/>
            </a:rPr>
            <a:t> of maximum </a:t>
          </a:r>
          <a:r>
            <a:rPr lang="it-IT" sz="1900" b="0" kern="1200" dirty="0" err="1">
              <a:latin typeface="Calibri" panose="020F0502020204030204" pitchFamily="34" charset="0"/>
              <a:cs typeface="Calibri" panose="020F0502020204030204" pitchFamily="34" charset="0"/>
            </a:rPr>
            <a:t>Pcp</a:t>
          </a:r>
          <a:r>
            <a:rPr lang="it-IT" sz="1900" b="0" kern="1200" dirty="0">
              <a:latin typeface="Calibri" panose="020F0502020204030204" pitchFamily="34" charset="0"/>
              <a:cs typeface="Calibri" panose="020F0502020204030204" pitchFamily="34" charset="0"/>
            </a:rPr>
            <a:t> in 1-day and of </a:t>
          </a:r>
          <a:r>
            <a:rPr lang="it-IT" sz="1900" b="1" kern="1200" dirty="0" err="1">
              <a:latin typeface="Calibri" panose="020F0502020204030204" pitchFamily="34" charset="0"/>
              <a:cs typeface="Calibri" panose="020F0502020204030204" pitchFamily="34" charset="0"/>
            </a:rPr>
            <a:t>precipitation</a:t>
          </a:r>
          <a:r>
            <a:rPr lang="it-IT" sz="1900" b="1" kern="1200" dirty="0">
              <a:latin typeface="Calibri" panose="020F0502020204030204" pitchFamily="34" charset="0"/>
              <a:cs typeface="Calibri" panose="020F0502020204030204" pitchFamily="34" charset="0"/>
            </a:rPr>
            <a:t> </a:t>
          </a:r>
          <a:r>
            <a:rPr lang="it-IT" sz="1900" b="1" kern="1200" dirty="0" err="1">
              <a:latin typeface="Calibri" panose="020F0502020204030204" pitchFamily="34" charset="0"/>
              <a:cs typeface="Calibri" panose="020F0502020204030204" pitchFamily="34" charset="0"/>
            </a:rPr>
            <a:t>extremes</a:t>
          </a:r>
          <a:endParaRPr lang="it-IT" sz="1900" b="1" kern="1200" dirty="0">
            <a:latin typeface="Calibri" panose="020F0502020204030204" pitchFamily="34" charset="0"/>
            <a:cs typeface="Calibri" panose="020F0502020204030204" pitchFamily="34" charset="0"/>
          </a:endParaRPr>
        </a:p>
      </dsp:txBody>
      <dsp:txXfrm>
        <a:off x="239100" y="2703573"/>
        <a:ext cx="5673309" cy="1772909"/>
      </dsp:txXfrm>
    </dsp:sp>
    <dsp:sp modelId="{69609A1F-7BCA-4481-ACAC-A38BA0B63FA5}">
      <dsp:nvSpPr>
        <dsp:cNvPr id="0" name=""/>
        <dsp:cNvSpPr/>
      </dsp:nvSpPr>
      <dsp:spPr>
        <a:xfrm>
          <a:off x="2712" y="2447486"/>
          <a:ext cx="1241036" cy="186155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336AE-72C5-4186-A2CE-542E8951DCC6}">
      <dsp:nvSpPr>
        <dsp:cNvPr id="0" name=""/>
        <dsp:cNvSpPr/>
      </dsp:nvSpPr>
      <dsp:spPr>
        <a:xfrm>
          <a:off x="6378818" y="2703573"/>
          <a:ext cx="5673309" cy="1772909"/>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20085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b="0" kern="1200" dirty="0">
              <a:latin typeface="Calibri" panose="020F0502020204030204" pitchFamily="34" charset="0"/>
              <a:cs typeface="Calibri" panose="020F0502020204030204" pitchFamily="34" charset="0"/>
            </a:rPr>
            <a:t>In </a:t>
          </a:r>
          <a:r>
            <a:rPr lang="it-IT" sz="1900" b="0" kern="1200" dirty="0" err="1">
              <a:latin typeface="Calibri" panose="020F0502020204030204" pitchFamily="34" charset="0"/>
              <a:cs typeface="Calibri" panose="020F0502020204030204" pitchFamily="34" charset="0"/>
            </a:rPr>
            <a:t>terms</a:t>
          </a:r>
          <a:r>
            <a:rPr lang="it-IT" sz="1900" b="0" kern="1200" dirty="0">
              <a:latin typeface="Calibri" panose="020F0502020204030204" pitchFamily="34" charset="0"/>
              <a:cs typeface="Calibri" panose="020F0502020204030204" pitchFamily="34" charset="0"/>
            </a:rPr>
            <a:t> of </a:t>
          </a:r>
          <a:r>
            <a:rPr lang="it-IT" sz="1900" b="1" kern="1200" dirty="0" err="1">
              <a:latin typeface="Calibri" panose="020F0502020204030204" pitchFamily="34" charset="0"/>
              <a:cs typeface="Calibri" panose="020F0502020204030204" pitchFamily="34" charset="0"/>
            </a:rPr>
            <a:t>number</a:t>
          </a:r>
          <a:r>
            <a:rPr lang="it-IT" sz="1900" b="1" kern="1200" dirty="0">
              <a:latin typeface="Calibri" panose="020F0502020204030204" pitchFamily="34" charset="0"/>
              <a:cs typeface="Calibri" panose="020F0502020204030204" pitchFamily="34" charset="0"/>
            </a:rPr>
            <a:t> of consecutive dry days </a:t>
          </a:r>
          <a:r>
            <a:rPr lang="it-IT" sz="1900" b="0" kern="1200" dirty="0">
              <a:latin typeface="Calibri" panose="020F0502020204030204" pitchFamily="34" charset="0"/>
              <a:cs typeface="Calibri" panose="020F0502020204030204" pitchFamily="34" charset="0"/>
            </a:rPr>
            <a:t>with </a:t>
          </a:r>
          <a:r>
            <a:rPr lang="it-IT" sz="1900" b="0" kern="1200" dirty="0" err="1">
              <a:latin typeface="Calibri" panose="020F0502020204030204" pitchFamily="34" charset="0"/>
              <a:cs typeface="Calibri" panose="020F0502020204030204" pitchFamily="34" charset="0"/>
            </a:rPr>
            <a:t>Pcp</a:t>
          </a:r>
          <a:r>
            <a:rPr lang="it-IT" sz="1900" b="0" kern="1200" dirty="0">
              <a:latin typeface="Calibri" panose="020F0502020204030204" pitchFamily="34" charset="0"/>
              <a:cs typeface="Calibri" panose="020F0502020204030204" pitchFamily="34" charset="0"/>
            </a:rPr>
            <a:t> </a:t>
          </a:r>
          <a:r>
            <a:rPr lang="it-IT" sz="1900" b="0" kern="1200" dirty="0" err="1">
              <a:latin typeface="Calibri" panose="020F0502020204030204" pitchFamily="34" charset="0"/>
              <a:cs typeface="Calibri" panose="020F0502020204030204" pitchFamily="34" charset="0"/>
            </a:rPr>
            <a:t>lower</a:t>
          </a:r>
          <a:r>
            <a:rPr lang="it-IT" sz="1900" b="0" kern="1200" dirty="0">
              <a:latin typeface="Calibri" panose="020F0502020204030204" pitchFamily="34" charset="0"/>
              <a:cs typeface="Calibri" panose="020F0502020204030204" pitchFamily="34" charset="0"/>
            </a:rPr>
            <a:t> </a:t>
          </a:r>
          <a:r>
            <a:rPr lang="it-IT" sz="1900" b="0" kern="1200" dirty="0" err="1">
              <a:latin typeface="Calibri" panose="020F0502020204030204" pitchFamily="34" charset="0"/>
              <a:cs typeface="Calibri" panose="020F0502020204030204" pitchFamily="34" charset="0"/>
            </a:rPr>
            <a:t>than</a:t>
          </a:r>
          <a:r>
            <a:rPr lang="it-IT" sz="1900" b="0" kern="1200" dirty="0">
              <a:latin typeface="Calibri" panose="020F0502020204030204" pitchFamily="34" charset="0"/>
              <a:cs typeface="Calibri" panose="020F0502020204030204" pitchFamily="34" charset="0"/>
            </a:rPr>
            <a:t> 1 mm, the RCP4.5 scenario shows an </a:t>
          </a:r>
          <a:r>
            <a:rPr lang="it-IT" sz="1900" b="0" kern="1200" dirty="0" err="1">
              <a:latin typeface="Calibri" panose="020F0502020204030204" pitchFamily="34" charset="0"/>
              <a:cs typeface="Calibri" panose="020F0502020204030204" pitchFamily="34" charset="0"/>
            </a:rPr>
            <a:t>increase</a:t>
          </a:r>
          <a:r>
            <a:rPr lang="it-IT" sz="1900" b="0" kern="1200" dirty="0">
              <a:latin typeface="Calibri" panose="020F0502020204030204" pitchFamily="34" charset="0"/>
              <a:cs typeface="Calibri" panose="020F0502020204030204" pitchFamily="34" charset="0"/>
            </a:rPr>
            <a:t> in </a:t>
          </a:r>
          <a:r>
            <a:rPr lang="it-IT" sz="1900" b="0" kern="1200" dirty="0" err="1">
              <a:latin typeface="Calibri" panose="020F0502020204030204" pitchFamily="34" charset="0"/>
              <a:cs typeface="Calibri" panose="020F0502020204030204" pitchFamily="34" charset="0"/>
            </a:rPr>
            <a:t>annual</a:t>
          </a:r>
          <a:r>
            <a:rPr lang="it-IT" sz="1900" b="0" kern="1200" dirty="0">
              <a:latin typeface="Calibri" panose="020F0502020204030204" pitchFamily="34" charset="0"/>
              <a:cs typeface="Calibri" panose="020F0502020204030204" pitchFamily="34" charset="0"/>
            </a:rPr>
            <a:t> </a:t>
          </a:r>
          <a:r>
            <a:rPr lang="it-IT" sz="1900" b="0" kern="1200" dirty="0" err="1">
              <a:latin typeface="Calibri" panose="020F0502020204030204" pitchFamily="34" charset="0"/>
              <a:cs typeface="Calibri" panose="020F0502020204030204" pitchFamily="34" charset="0"/>
            </a:rPr>
            <a:t>values</a:t>
          </a:r>
          <a:r>
            <a:rPr lang="it-IT" sz="1900" b="0" kern="1200" dirty="0">
              <a:latin typeface="Calibri" panose="020F0502020204030204" pitchFamily="34" charset="0"/>
              <a:cs typeface="Calibri" panose="020F0502020204030204" pitchFamily="34" charset="0"/>
            </a:rPr>
            <a:t> in the </a:t>
          </a:r>
          <a:r>
            <a:rPr lang="it-IT" sz="1900" b="0" kern="1200" dirty="0" err="1">
              <a:latin typeface="Calibri" panose="020F0502020204030204" pitchFamily="34" charset="0"/>
              <a:cs typeface="Calibri" panose="020F0502020204030204" pitchFamily="34" charset="0"/>
            </a:rPr>
            <a:t>norther</a:t>
          </a:r>
          <a:r>
            <a:rPr lang="it-IT" sz="1900" b="0" kern="1200" dirty="0">
              <a:latin typeface="Calibri" panose="020F0502020204030204" pitchFamily="34" charset="0"/>
              <a:cs typeface="Calibri" panose="020F0502020204030204" pitchFamily="34" charset="0"/>
            </a:rPr>
            <a:t> part of the </a:t>
          </a:r>
          <a:r>
            <a:rPr lang="it-IT" sz="1900" b="0" kern="1200" dirty="0" err="1">
              <a:latin typeface="Calibri" panose="020F0502020204030204" pitchFamily="34" charset="0"/>
              <a:cs typeface="Calibri" panose="020F0502020204030204" pitchFamily="34" charset="0"/>
            </a:rPr>
            <a:t>region</a:t>
          </a:r>
          <a:r>
            <a:rPr lang="it-IT" sz="1900" b="0" kern="1200" dirty="0">
              <a:latin typeface="Calibri" panose="020F0502020204030204" pitchFamily="34" charset="0"/>
              <a:cs typeface="Calibri" panose="020F0502020204030204" pitchFamily="34" charset="0"/>
            </a:rPr>
            <a:t> and a </a:t>
          </a:r>
          <a:r>
            <a:rPr lang="it-IT" sz="1900" b="0" kern="1200" dirty="0" err="1">
              <a:latin typeface="Calibri" panose="020F0502020204030204" pitchFamily="34" charset="0"/>
              <a:cs typeface="Calibri" panose="020F0502020204030204" pitchFamily="34" charset="0"/>
            </a:rPr>
            <a:t>reduction</a:t>
          </a:r>
          <a:r>
            <a:rPr lang="it-IT" sz="1900" b="0" kern="1200" dirty="0">
              <a:latin typeface="Calibri" panose="020F0502020204030204" pitchFamily="34" charset="0"/>
              <a:cs typeface="Calibri" panose="020F0502020204030204" pitchFamily="34" charset="0"/>
            </a:rPr>
            <a:t> in the </a:t>
          </a:r>
          <a:r>
            <a:rPr lang="it-IT" sz="1900" b="0" kern="1200" dirty="0" err="1">
              <a:latin typeface="Calibri" panose="020F0502020204030204" pitchFamily="34" charset="0"/>
              <a:cs typeface="Calibri" panose="020F0502020204030204" pitchFamily="34" charset="0"/>
            </a:rPr>
            <a:t>central</a:t>
          </a:r>
          <a:r>
            <a:rPr lang="it-IT" sz="1900" b="0" kern="1200" dirty="0">
              <a:latin typeface="Calibri" panose="020F0502020204030204" pitchFamily="34" charset="0"/>
              <a:cs typeface="Calibri" panose="020F0502020204030204" pitchFamily="34" charset="0"/>
            </a:rPr>
            <a:t> and </a:t>
          </a:r>
          <a:r>
            <a:rPr lang="it-IT" sz="1900" b="0" kern="1200" dirty="0" err="1">
              <a:latin typeface="Calibri" panose="020F0502020204030204" pitchFamily="34" charset="0"/>
              <a:cs typeface="Calibri" panose="020F0502020204030204" pitchFamily="34" charset="0"/>
            </a:rPr>
            <a:t>southern</a:t>
          </a:r>
          <a:r>
            <a:rPr lang="it-IT" sz="1900" b="0" kern="1200" dirty="0">
              <a:latin typeface="Calibri" panose="020F0502020204030204" pitchFamily="34" charset="0"/>
              <a:cs typeface="Calibri" panose="020F0502020204030204" pitchFamily="34" charset="0"/>
            </a:rPr>
            <a:t> parts.  </a:t>
          </a:r>
          <a:endParaRPr lang="it-IT" sz="1900" kern="1200" dirty="0">
            <a:latin typeface="Calibri" panose="020F0502020204030204" pitchFamily="34" charset="0"/>
            <a:cs typeface="Calibri" panose="020F0502020204030204" pitchFamily="34" charset="0"/>
          </a:endParaRPr>
        </a:p>
      </dsp:txBody>
      <dsp:txXfrm>
        <a:off x="6378818" y="2703573"/>
        <a:ext cx="5673309" cy="1772909"/>
      </dsp:txXfrm>
    </dsp:sp>
    <dsp:sp modelId="{513A2D05-4E02-4AF2-BA8D-C80406BFF58D}">
      <dsp:nvSpPr>
        <dsp:cNvPr id="0" name=""/>
        <dsp:cNvSpPr/>
      </dsp:nvSpPr>
      <dsp:spPr>
        <a:xfrm>
          <a:off x="6142430" y="2447486"/>
          <a:ext cx="1241036" cy="186155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F10B9-7306-4654-B177-6B8B22E3D1CF}">
      <dsp:nvSpPr>
        <dsp:cNvPr id="0" name=""/>
        <dsp:cNvSpPr/>
      </dsp:nvSpPr>
      <dsp:spPr>
        <a:xfrm rot="5400000">
          <a:off x="-263835" y="470065"/>
          <a:ext cx="1758905" cy="1231233"/>
        </a:xfrm>
        <a:prstGeom prst="chevron">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tx1"/>
              </a:solidFill>
            </a:rPr>
            <a:t>1</a:t>
          </a:r>
        </a:p>
      </dsp:txBody>
      <dsp:txXfrm rot="-5400000">
        <a:off x="2" y="821846"/>
        <a:ext cx="1231233" cy="527672"/>
      </dsp:txXfrm>
    </dsp:sp>
    <dsp:sp modelId="{7D44AED5-292D-4ECF-8723-991B357A2484}">
      <dsp:nvSpPr>
        <dsp:cNvPr id="0" name=""/>
        <dsp:cNvSpPr/>
      </dsp:nvSpPr>
      <dsp:spPr>
        <a:xfrm rot="5400000">
          <a:off x="4222909" y="-2957470"/>
          <a:ext cx="1498382" cy="7481734"/>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lvl="1" indent="0" algn="just" defTabSz="800100">
            <a:lnSpc>
              <a:spcPct val="90000"/>
            </a:lnSpc>
            <a:spcBef>
              <a:spcPct val="0"/>
            </a:spcBef>
            <a:spcAft>
              <a:spcPct val="15000"/>
            </a:spcAft>
            <a:buNone/>
          </a:pPr>
          <a:r>
            <a:rPr lang="it-IT" sz="1800" b="0" kern="1200" dirty="0">
              <a:latin typeface="Helvetica"/>
            </a:rPr>
            <a:t>The </a:t>
          </a:r>
          <a:r>
            <a:rPr lang="it-IT" sz="1800" b="1" kern="1200" dirty="0" err="1">
              <a:latin typeface="Helvetica"/>
            </a:rPr>
            <a:t>added</a:t>
          </a:r>
          <a:r>
            <a:rPr lang="it-IT" sz="1800" b="1" kern="1200" dirty="0">
              <a:latin typeface="Helvetica"/>
            </a:rPr>
            <a:t> </a:t>
          </a:r>
          <a:r>
            <a:rPr lang="it-IT" sz="1800" b="1" kern="1200" dirty="0" err="1">
              <a:latin typeface="Helvetica"/>
            </a:rPr>
            <a:t>value</a:t>
          </a:r>
          <a:r>
            <a:rPr lang="it-IT" sz="1800" b="1" kern="1200" dirty="0">
              <a:latin typeface="Helvetica"/>
            </a:rPr>
            <a:t> of </a:t>
          </a:r>
          <a:r>
            <a:rPr lang="it-IT" sz="1800" b="1" kern="1200" dirty="0" err="1">
              <a:latin typeface="Helvetica"/>
            </a:rPr>
            <a:t>scientific</a:t>
          </a:r>
          <a:r>
            <a:rPr lang="it-IT" sz="1800" b="1" kern="1200" dirty="0">
              <a:latin typeface="Helvetica"/>
            </a:rPr>
            <a:t> </a:t>
          </a:r>
          <a:r>
            <a:rPr lang="it-IT" sz="1800" b="1" kern="1200" dirty="0" err="1">
              <a:latin typeface="Helvetica"/>
            </a:rPr>
            <a:t>research</a:t>
          </a:r>
          <a:r>
            <a:rPr lang="it-IT" sz="1800" b="1" kern="1200" dirty="0">
              <a:latin typeface="Helvetica"/>
            </a:rPr>
            <a:t>. </a:t>
          </a:r>
          <a:r>
            <a:rPr lang="it-IT" sz="1800" b="0" kern="1200" dirty="0" err="1">
              <a:latin typeface="Helvetica"/>
            </a:rPr>
            <a:t>It</a:t>
          </a:r>
          <a:r>
            <a:rPr lang="it-IT" sz="1800" b="0" kern="1200" dirty="0">
              <a:latin typeface="Helvetica"/>
            </a:rPr>
            <a:t> </a:t>
          </a:r>
          <a:r>
            <a:rPr lang="it-IT" sz="1800" b="0" kern="1200" dirty="0" err="1">
              <a:latin typeface="Helvetica"/>
            </a:rPr>
            <a:t>is</a:t>
          </a:r>
          <a:r>
            <a:rPr lang="it-IT" sz="1800" b="0" kern="1200" dirty="0">
              <a:latin typeface="Helvetica"/>
            </a:rPr>
            <a:t> </a:t>
          </a:r>
          <a:r>
            <a:rPr lang="it-IT" sz="1800" b="0" kern="1200" dirty="0" err="1">
              <a:latin typeface="Helvetica"/>
            </a:rPr>
            <a:t>essential</a:t>
          </a:r>
          <a:r>
            <a:rPr lang="it-IT" sz="1800" b="0" kern="1200" dirty="0">
              <a:latin typeface="Helvetica"/>
            </a:rPr>
            <a:t> to </a:t>
          </a:r>
          <a:r>
            <a:rPr lang="it-IT" sz="1800" b="0" kern="1200" dirty="0" err="1">
              <a:latin typeface="Helvetica"/>
            </a:rPr>
            <a:t>have</a:t>
          </a:r>
          <a:r>
            <a:rPr lang="it-IT" sz="1800" b="0" kern="1200" dirty="0">
              <a:latin typeface="Helvetica"/>
            </a:rPr>
            <a:t> tools </a:t>
          </a:r>
          <a:r>
            <a:rPr lang="it-IT" sz="1800" b="0" kern="1200" dirty="0" err="1">
              <a:latin typeface="Helvetica"/>
            </a:rPr>
            <a:t>capable</a:t>
          </a:r>
          <a:r>
            <a:rPr lang="it-IT" sz="1800" b="0" kern="1200" dirty="0">
              <a:latin typeface="Helvetica"/>
            </a:rPr>
            <a:t> of </a:t>
          </a:r>
          <a:r>
            <a:rPr lang="it-IT" sz="1800" b="0" kern="1200" dirty="0" err="1">
              <a:latin typeface="Helvetica"/>
            </a:rPr>
            <a:t>analyzing</a:t>
          </a:r>
          <a:r>
            <a:rPr lang="it-IT" sz="1800" b="0" kern="1200" dirty="0">
              <a:latin typeface="Helvetica"/>
            </a:rPr>
            <a:t> the </a:t>
          </a:r>
          <a:r>
            <a:rPr lang="it-IT" sz="1800" b="0" kern="1200" dirty="0" err="1">
              <a:latin typeface="Helvetica"/>
            </a:rPr>
            <a:t>expected</a:t>
          </a:r>
          <a:r>
            <a:rPr lang="it-IT" sz="1800" b="0" kern="1200" dirty="0">
              <a:latin typeface="Helvetica"/>
            </a:rPr>
            <a:t> risks to </a:t>
          </a:r>
          <a:r>
            <a:rPr lang="it-IT" sz="1800" b="0" kern="1200" dirty="0" err="1">
              <a:latin typeface="Helvetica"/>
            </a:rPr>
            <a:t>identify</a:t>
          </a:r>
          <a:r>
            <a:rPr lang="it-IT" sz="1800" b="0" kern="1200" dirty="0">
              <a:latin typeface="Helvetica"/>
            </a:rPr>
            <a:t> appropriate </a:t>
          </a:r>
          <a:r>
            <a:rPr lang="it-IT" sz="1800" b="0" kern="1200" dirty="0" err="1">
              <a:latin typeface="Helvetica"/>
            </a:rPr>
            <a:t>adaptation</a:t>
          </a:r>
          <a:r>
            <a:rPr lang="it-IT" sz="1800" b="0" kern="1200" dirty="0">
              <a:latin typeface="Helvetica"/>
            </a:rPr>
            <a:t> </a:t>
          </a:r>
          <a:r>
            <a:rPr lang="it-IT" sz="1800" b="0" kern="1200" dirty="0" err="1">
              <a:latin typeface="Helvetica"/>
            </a:rPr>
            <a:t>measures</a:t>
          </a:r>
          <a:r>
            <a:rPr lang="it-IT" sz="1800" b="0" kern="1200" dirty="0">
              <a:latin typeface="Helvetica"/>
            </a:rPr>
            <a:t> </a:t>
          </a:r>
          <a:r>
            <a:rPr lang="it-IT" sz="1800" b="0" kern="1200" dirty="0" err="1">
              <a:latin typeface="Helvetica"/>
            </a:rPr>
            <a:t>at</a:t>
          </a:r>
          <a:r>
            <a:rPr lang="it-IT" sz="1800" b="0" kern="1200" dirty="0">
              <a:latin typeface="Helvetica"/>
            </a:rPr>
            <a:t> </a:t>
          </a:r>
          <a:r>
            <a:rPr lang="it-IT" sz="1800" b="0" kern="1200" dirty="0" err="1">
              <a:latin typeface="Helvetica"/>
            </a:rPr>
            <a:t>different</a:t>
          </a:r>
          <a:r>
            <a:rPr lang="it-IT" sz="1800" b="0" kern="1200" dirty="0">
              <a:latin typeface="Helvetica"/>
            </a:rPr>
            <a:t> </a:t>
          </a:r>
          <a:r>
            <a:rPr lang="it-IT" sz="1800" b="0" kern="1200" dirty="0" err="1">
              <a:latin typeface="Helvetica"/>
            </a:rPr>
            <a:t>scales</a:t>
          </a:r>
          <a:r>
            <a:rPr lang="it-IT" sz="1800" b="0" kern="1200" dirty="0">
              <a:latin typeface="Helvetica"/>
            </a:rPr>
            <a:t>. </a:t>
          </a:r>
          <a:r>
            <a:rPr lang="it-IT" sz="1800" b="1" kern="1200" dirty="0">
              <a:latin typeface="Helvetica"/>
            </a:rPr>
            <a:t>High-</a:t>
          </a:r>
          <a:r>
            <a:rPr lang="it-IT" sz="1800" b="1" kern="1200" dirty="0" err="1">
              <a:latin typeface="Helvetica"/>
            </a:rPr>
            <a:t>resolution</a:t>
          </a:r>
          <a:r>
            <a:rPr lang="it-IT" sz="1800" b="1" kern="1200" dirty="0">
              <a:latin typeface="Helvetica"/>
            </a:rPr>
            <a:t> models</a:t>
          </a:r>
          <a:endParaRPr lang="it-IT" sz="1800" b="1" kern="1200" dirty="0"/>
        </a:p>
      </dsp:txBody>
      <dsp:txXfrm rot="-5400000">
        <a:off x="1231234" y="107350"/>
        <a:ext cx="7408589" cy="1352092"/>
      </dsp:txXfrm>
    </dsp:sp>
    <dsp:sp modelId="{1A181FB5-D9DB-473C-BA30-1A4CF5E4C7B6}">
      <dsp:nvSpPr>
        <dsp:cNvPr id="0" name=""/>
        <dsp:cNvSpPr/>
      </dsp:nvSpPr>
      <dsp:spPr>
        <a:xfrm rot="5400000">
          <a:off x="-263835" y="2304866"/>
          <a:ext cx="1758905" cy="1231233"/>
        </a:xfrm>
        <a:prstGeom prst="chevron">
          <a:avLst/>
        </a:prstGeom>
        <a:solidFill>
          <a:schemeClr val="accent4">
            <a:alpha val="90000"/>
            <a:hueOff val="0"/>
            <a:satOff val="0"/>
            <a:lumOff val="0"/>
            <a:alphaOff val="-2000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tx1"/>
              </a:solidFill>
            </a:rPr>
            <a:t>2</a:t>
          </a:r>
        </a:p>
      </dsp:txBody>
      <dsp:txXfrm rot="-5400000">
        <a:off x="2" y="2656647"/>
        <a:ext cx="1231233" cy="527672"/>
      </dsp:txXfrm>
    </dsp:sp>
    <dsp:sp modelId="{3E1F82BF-1428-4759-AF17-6ECE64671C4F}">
      <dsp:nvSpPr>
        <dsp:cNvPr id="0" name=""/>
        <dsp:cNvSpPr/>
      </dsp:nvSpPr>
      <dsp:spPr>
        <a:xfrm rot="5400000">
          <a:off x="4164784" y="-1128443"/>
          <a:ext cx="1611190" cy="7481734"/>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lvl="1" indent="0" algn="just" defTabSz="533400">
            <a:lnSpc>
              <a:spcPct val="90000"/>
            </a:lnSpc>
            <a:spcBef>
              <a:spcPct val="0"/>
            </a:spcBef>
            <a:spcAft>
              <a:spcPct val="15000"/>
            </a:spcAft>
            <a:buFont typeface="Arial" panose="020B0604020202020204" pitchFamily="34" charset="0"/>
            <a:buNone/>
          </a:pPr>
          <a:endParaRPr lang="it-IT" sz="1200" kern="1200" dirty="0"/>
        </a:p>
        <a:p>
          <a:pPr marL="114300" lvl="1" indent="-114300" algn="just" defTabSz="533400">
            <a:lnSpc>
              <a:spcPct val="90000"/>
            </a:lnSpc>
            <a:spcBef>
              <a:spcPct val="0"/>
            </a:spcBef>
            <a:spcAft>
              <a:spcPct val="15000"/>
            </a:spcAft>
            <a:buChar char="•"/>
          </a:pPr>
          <a:endParaRPr lang="it-IT" sz="1200" kern="1200" dirty="0"/>
        </a:p>
        <a:p>
          <a:pPr marL="0" lvl="1" indent="0" algn="just" defTabSz="800100">
            <a:lnSpc>
              <a:spcPct val="90000"/>
            </a:lnSpc>
            <a:spcBef>
              <a:spcPct val="0"/>
            </a:spcBef>
            <a:spcAft>
              <a:spcPct val="15000"/>
            </a:spcAft>
            <a:buFont typeface="Arial" panose="020B0604020202020204" pitchFamily="34" charset="0"/>
            <a:buNone/>
          </a:pPr>
          <a:r>
            <a:rPr lang="it-IT" sz="1800" b="1" kern="1200" dirty="0">
              <a:latin typeface="Helvetica"/>
              <a:cs typeface="Helvetica"/>
            </a:rPr>
            <a:t>More options to </a:t>
          </a:r>
          <a:r>
            <a:rPr lang="it-IT" sz="1800" b="1" kern="1200" dirty="0" err="1">
              <a:latin typeface="Helvetica"/>
              <a:cs typeface="Helvetica"/>
            </a:rPr>
            <a:t>understand</a:t>
          </a:r>
          <a:r>
            <a:rPr lang="it-IT" sz="1800" b="1" kern="1200" dirty="0">
              <a:latin typeface="Helvetica"/>
              <a:cs typeface="Helvetica"/>
            </a:rPr>
            <a:t> risk</a:t>
          </a:r>
          <a:r>
            <a:rPr lang="it-IT" sz="1800" kern="1200" dirty="0">
              <a:latin typeface="Helvetica"/>
              <a:cs typeface="Helvetica"/>
            </a:rPr>
            <a:t>. </a:t>
          </a:r>
          <a:r>
            <a:rPr lang="it-IT" sz="1800" kern="1200" dirty="0" err="1">
              <a:latin typeface="Helvetica"/>
              <a:cs typeface="Helvetica"/>
            </a:rPr>
            <a:t>Having</a:t>
          </a:r>
          <a:r>
            <a:rPr lang="it-IT" sz="1800" kern="1200" dirty="0">
              <a:latin typeface="Helvetica"/>
              <a:cs typeface="Helvetica"/>
            </a:rPr>
            <a:t> more </a:t>
          </a:r>
          <a:r>
            <a:rPr lang="it-IT" sz="1800" kern="1200" dirty="0" err="1">
              <a:latin typeface="Helvetica"/>
              <a:cs typeface="Helvetica"/>
            </a:rPr>
            <a:t>methods</a:t>
          </a:r>
          <a:r>
            <a:rPr lang="it-IT" sz="1800" kern="1200" dirty="0">
              <a:latin typeface="Helvetica"/>
              <a:cs typeface="Helvetica"/>
            </a:rPr>
            <a:t> to reduce </a:t>
          </a:r>
          <a:r>
            <a:rPr lang="it-IT" sz="1800" kern="1200" dirty="0" err="1">
              <a:latin typeface="Helvetica"/>
              <a:cs typeface="Helvetica"/>
            </a:rPr>
            <a:t>uncertainty</a:t>
          </a:r>
          <a:r>
            <a:rPr lang="it-IT" sz="1800" kern="1200" dirty="0">
              <a:latin typeface="Helvetica"/>
              <a:cs typeface="Helvetica"/>
            </a:rPr>
            <a:t> of risk inde</a:t>
          </a:r>
          <a:r>
            <a:rPr lang="it-IT" sz="1800" kern="1200" dirty="0">
              <a:latin typeface="Helvetica"/>
            </a:rPr>
            <a:t>x</a:t>
          </a:r>
          <a:r>
            <a:rPr lang="it-IT" sz="1800" kern="1200" dirty="0">
              <a:latin typeface="Helvetica"/>
              <a:cs typeface="Helvetica"/>
            </a:rPr>
            <a:t>es, more </a:t>
          </a:r>
          <a:r>
            <a:rPr lang="it-IT" sz="1800" kern="1200" dirty="0" err="1">
              <a:latin typeface="Helvetica"/>
              <a:cs typeface="Helvetica"/>
            </a:rPr>
            <a:t>advanced</a:t>
          </a:r>
          <a:r>
            <a:rPr lang="it-IT" sz="1800" kern="1200" dirty="0">
              <a:latin typeface="Helvetica"/>
              <a:cs typeface="Helvetica"/>
            </a:rPr>
            <a:t> </a:t>
          </a:r>
          <a:r>
            <a:rPr lang="it-IT" sz="1800" kern="1200" dirty="0" err="1">
              <a:latin typeface="Helvetica"/>
              <a:cs typeface="Helvetica"/>
            </a:rPr>
            <a:t>research</a:t>
          </a:r>
          <a:r>
            <a:rPr lang="it-IT" sz="1800" kern="1200" dirty="0">
              <a:latin typeface="Helvetica"/>
              <a:cs typeface="Helvetica"/>
            </a:rPr>
            <a:t> for </a:t>
          </a:r>
          <a:r>
            <a:rPr lang="it-IT" sz="1800" b="1" kern="1200" dirty="0" err="1">
              <a:latin typeface="Helvetica"/>
              <a:cs typeface="Helvetica"/>
            </a:rPr>
            <a:t>extreme</a:t>
          </a:r>
          <a:r>
            <a:rPr lang="it-IT" sz="1800" b="1" kern="1200" dirty="0">
              <a:latin typeface="Helvetica"/>
              <a:cs typeface="Helvetica"/>
            </a:rPr>
            <a:t> </a:t>
          </a:r>
          <a:r>
            <a:rPr lang="it-IT" sz="1800" b="1" kern="1200" dirty="0" err="1">
              <a:latin typeface="Helvetica"/>
              <a:cs typeface="Helvetica"/>
            </a:rPr>
            <a:t>climatic</a:t>
          </a:r>
          <a:r>
            <a:rPr lang="it-IT" sz="1800" b="1" kern="1200" dirty="0">
              <a:latin typeface="Helvetica"/>
              <a:cs typeface="Helvetica"/>
            </a:rPr>
            <a:t> </a:t>
          </a:r>
          <a:r>
            <a:rPr lang="it-IT" sz="1800" b="1" kern="1200" dirty="0" err="1">
              <a:latin typeface="Helvetica"/>
              <a:cs typeface="Helvetica"/>
            </a:rPr>
            <a:t>indicators</a:t>
          </a:r>
          <a:endParaRPr lang="it-IT" sz="1800" b="1" kern="1200" dirty="0">
            <a:latin typeface="Helvetica"/>
            <a:cs typeface="Helvetica"/>
          </a:endParaRPr>
        </a:p>
        <a:p>
          <a:pPr marL="285750" lvl="1" indent="-285750" algn="just" defTabSz="800100">
            <a:lnSpc>
              <a:spcPct val="90000"/>
            </a:lnSpc>
            <a:spcBef>
              <a:spcPct val="0"/>
            </a:spcBef>
            <a:spcAft>
              <a:spcPct val="15000"/>
            </a:spcAft>
            <a:buFont typeface="Wingdings" charset="2"/>
            <a:buChar char="ü"/>
          </a:pPr>
          <a:endParaRPr lang="it-IT" sz="1200" kern="1200" dirty="0">
            <a:latin typeface="Helvetica"/>
            <a:cs typeface="Helvetica"/>
          </a:endParaRPr>
        </a:p>
        <a:p>
          <a:pPr lvl="1" algn="just" defTabSz="800100">
            <a:lnSpc>
              <a:spcPct val="90000"/>
            </a:lnSpc>
            <a:spcBef>
              <a:spcPct val="0"/>
            </a:spcBef>
            <a:spcAft>
              <a:spcPct val="15000"/>
            </a:spcAft>
          </a:pPr>
          <a:endParaRPr lang="it-IT" sz="1200" kern="1200" dirty="0"/>
        </a:p>
      </dsp:txBody>
      <dsp:txXfrm rot="-5400000">
        <a:off x="1229512" y="1885481"/>
        <a:ext cx="7403082" cy="1453886"/>
      </dsp:txXfrm>
    </dsp:sp>
    <dsp:sp modelId="{F276AD11-941F-4054-A38C-2A2975E01853}">
      <dsp:nvSpPr>
        <dsp:cNvPr id="0" name=""/>
        <dsp:cNvSpPr/>
      </dsp:nvSpPr>
      <dsp:spPr>
        <a:xfrm rot="5400000">
          <a:off x="-263835" y="4230724"/>
          <a:ext cx="1758905" cy="1231233"/>
        </a:xfrm>
        <a:prstGeom prst="chevron">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tx1"/>
              </a:solidFill>
            </a:rPr>
            <a:t>3</a:t>
          </a:r>
        </a:p>
      </dsp:txBody>
      <dsp:txXfrm rot="-5400000">
        <a:off x="2" y="4582505"/>
        <a:ext cx="1231233" cy="527672"/>
      </dsp:txXfrm>
    </dsp:sp>
    <dsp:sp modelId="{F4B20061-1E1B-4B2D-A88C-0C2D10175F14}">
      <dsp:nvSpPr>
        <dsp:cNvPr id="0" name=""/>
        <dsp:cNvSpPr/>
      </dsp:nvSpPr>
      <dsp:spPr>
        <a:xfrm rot="5400000">
          <a:off x="4069926" y="797666"/>
          <a:ext cx="1804349" cy="7481734"/>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1800" b="1" kern="1200" dirty="0">
              <a:latin typeface="Helvetica"/>
              <a:cs typeface="Helvetica"/>
            </a:rPr>
            <a:t>Riduce </a:t>
          </a:r>
          <a:r>
            <a:rPr lang="it-IT" sz="1800" b="1" kern="1200" dirty="0" err="1">
              <a:latin typeface="Helvetica"/>
              <a:cs typeface="Helvetica"/>
            </a:rPr>
            <a:t>local</a:t>
          </a:r>
          <a:r>
            <a:rPr lang="it-IT" sz="1800" b="1" kern="1200" dirty="0">
              <a:latin typeface="Helvetica"/>
              <a:cs typeface="Helvetica"/>
            </a:rPr>
            <a:t> </a:t>
          </a:r>
          <a:r>
            <a:rPr lang="it-IT" sz="1800" b="1" kern="1200" dirty="0" err="1">
              <a:latin typeface="Helvetica"/>
              <a:cs typeface="Helvetica"/>
            </a:rPr>
            <a:t>vulnerability</a:t>
          </a:r>
          <a:r>
            <a:rPr lang="it-IT" sz="1800" b="1" kern="1200" dirty="0">
              <a:latin typeface="Helvetica"/>
              <a:cs typeface="Helvetica"/>
            </a:rPr>
            <a:t> </a:t>
          </a:r>
          <a:r>
            <a:rPr lang="it-IT" sz="1800" kern="1200" dirty="0" err="1">
              <a:latin typeface="Helvetica"/>
              <a:cs typeface="Helvetica"/>
            </a:rPr>
            <a:t>means</a:t>
          </a:r>
          <a:r>
            <a:rPr lang="it-IT" sz="1800" kern="1200" dirty="0">
              <a:latin typeface="Helvetica"/>
              <a:cs typeface="Helvetica"/>
            </a:rPr>
            <a:t> to </a:t>
          </a:r>
          <a:r>
            <a:rPr lang="it-IT" sz="1800" kern="1200" dirty="0" err="1">
              <a:latin typeface="Helvetica"/>
              <a:cs typeface="Helvetica"/>
            </a:rPr>
            <a:t>identify</a:t>
          </a:r>
          <a:r>
            <a:rPr lang="it-IT" sz="1800" kern="1200" dirty="0">
              <a:latin typeface="Helvetica"/>
              <a:cs typeface="Helvetica"/>
            </a:rPr>
            <a:t> </a:t>
          </a:r>
          <a:r>
            <a:rPr lang="it-IT" sz="1800" b="1" kern="1200" dirty="0" err="1">
              <a:latin typeface="Helvetica"/>
              <a:cs typeface="Helvetica"/>
            </a:rPr>
            <a:t>local</a:t>
          </a:r>
          <a:r>
            <a:rPr lang="it-IT" sz="1800" b="1" kern="1200" dirty="0">
              <a:latin typeface="Helvetica"/>
              <a:cs typeface="Helvetica"/>
            </a:rPr>
            <a:t> </a:t>
          </a:r>
          <a:r>
            <a:rPr lang="it-IT" sz="1800" b="1" kern="1200" dirty="0" err="1">
              <a:latin typeface="Helvetica"/>
              <a:cs typeface="Helvetica"/>
            </a:rPr>
            <a:t>adaptation</a:t>
          </a:r>
          <a:r>
            <a:rPr lang="it-IT" sz="1800" b="1" kern="1200" dirty="0">
              <a:latin typeface="Helvetica"/>
              <a:cs typeface="Helvetica"/>
            </a:rPr>
            <a:t>  </a:t>
          </a:r>
          <a:r>
            <a:rPr lang="it-IT" sz="1800" b="1" kern="1200" dirty="0" err="1">
              <a:latin typeface="Helvetica"/>
              <a:cs typeface="Helvetica"/>
            </a:rPr>
            <a:t>solutions</a:t>
          </a:r>
          <a:r>
            <a:rPr lang="it-IT" sz="1800" b="1" kern="1200" dirty="0">
              <a:latin typeface="Helvetica"/>
              <a:cs typeface="Helvetica"/>
            </a:rPr>
            <a:t> </a:t>
          </a:r>
          <a:r>
            <a:rPr lang="it-IT" sz="1800" kern="1200" dirty="0">
              <a:latin typeface="Helvetica"/>
              <a:cs typeface="Helvetica"/>
            </a:rPr>
            <a:t>due to the diverse impacts, </a:t>
          </a:r>
          <a:r>
            <a:rPr lang="it-IT" sz="1800" kern="1200" dirty="0" err="1">
              <a:latin typeface="Helvetica"/>
              <a:cs typeface="Helvetica"/>
            </a:rPr>
            <a:t>local</a:t>
          </a:r>
          <a:r>
            <a:rPr lang="it-IT" sz="1800" kern="1200" dirty="0">
              <a:latin typeface="Helvetica"/>
              <a:cs typeface="Helvetica"/>
            </a:rPr>
            <a:t> </a:t>
          </a:r>
          <a:r>
            <a:rPr lang="it-IT" sz="1800" kern="1200" dirty="0" err="1">
              <a:latin typeface="Helvetica"/>
              <a:cs typeface="Helvetica"/>
            </a:rPr>
            <a:t>characteristics</a:t>
          </a:r>
          <a:r>
            <a:rPr lang="it-IT" sz="1800" kern="1200" dirty="0">
              <a:latin typeface="Helvetica"/>
              <a:cs typeface="Helvetica"/>
            </a:rPr>
            <a:t> and </a:t>
          </a:r>
          <a:r>
            <a:rPr lang="it-IT" sz="1800" kern="1200" dirty="0" err="1">
              <a:latin typeface="Helvetica"/>
              <a:cs typeface="Helvetica"/>
            </a:rPr>
            <a:t>different</a:t>
          </a:r>
          <a:r>
            <a:rPr lang="it-IT" sz="1800" kern="1200" dirty="0">
              <a:latin typeface="Helvetica"/>
              <a:cs typeface="Helvetica"/>
            </a:rPr>
            <a:t> </a:t>
          </a:r>
          <a:r>
            <a:rPr lang="it-IT" sz="1800" kern="1200" dirty="0" err="1">
              <a:latin typeface="Helvetica"/>
              <a:cs typeface="Helvetica"/>
            </a:rPr>
            <a:t>development</a:t>
          </a:r>
          <a:r>
            <a:rPr lang="it-IT" sz="1800" kern="1200" dirty="0">
              <a:latin typeface="Helvetica"/>
              <a:cs typeface="Helvetica"/>
            </a:rPr>
            <a:t> pathways</a:t>
          </a:r>
        </a:p>
        <a:p>
          <a:pPr lvl="1" algn="just" defTabSz="533400">
            <a:lnSpc>
              <a:spcPct val="90000"/>
            </a:lnSpc>
            <a:spcBef>
              <a:spcPct val="0"/>
            </a:spcBef>
            <a:spcAft>
              <a:spcPct val="15000"/>
            </a:spcAft>
          </a:pPr>
          <a:endParaRPr lang="it-IT" sz="1300" kern="1200" dirty="0"/>
        </a:p>
      </dsp:txBody>
      <dsp:txXfrm rot="-5400000">
        <a:off x="1231234" y="3724440"/>
        <a:ext cx="7393653" cy="1628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F10B9-7306-4654-B177-6B8B22E3D1CF}">
      <dsp:nvSpPr>
        <dsp:cNvPr id="0" name=""/>
        <dsp:cNvSpPr/>
      </dsp:nvSpPr>
      <dsp:spPr>
        <a:xfrm rot="5400000">
          <a:off x="-269314" y="473442"/>
          <a:ext cx="1795432" cy="1256802"/>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it-IT" sz="3700" kern="1200" dirty="0"/>
            <a:t>4</a:t>
          </a:r>
        </a:p>
      </dsp:txBody>
      <dsp:txXfrm rot="-5400000">
        <a:off x="1" y="832528"/>
        <a:ext cx="1256802" cy="538630"/>
      </dsp:txXfrm>
    </dsp:sp>
    <dsp:sp modelId="{7D44AED5-292D-4ECF-8723-991B357A2484}">
      <dsp:nvSpPr>
        <dsp:cNvPr id="0" name=""/>
        <dsp:cNvSpPr/>
      </dsp:nvSpPr>
      <dsp:spPr>
        <a:xfrm rot="5400000">
          <a:off x="4220135" y="-2934801"/>
          <a:ext cx="1529499" cy="7456165"/>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lvl="1" indent="0" algn="just" defTabSz="800100">
            <a:lnSpc>
              <a:spcPct val="90000"/>
            </a:lnSpc>
            <a:spcBef>
              <a:spcPct val="0"/>
            </a:spcBef>
            <a:spcAft>
              <a:spcPct val="15000"/>
            </a:spcAft>
            <a:buNone/>
          </a:pPr>
          <a:r>
            <a:rPr lang="it-IT" sz="1800" b="1" i="0" kern="1200" dirty="0">
              <a:latin typeface="Calibri" panose="020F0502020204030204" pitchFamily="34" charset="0"/>
              <a:cs typeface="Calibri" panose="020F0502020204030204" pitchFamily="34" charset="0"/>
            </a:rPr>
            <a:t>Mainstreaming </a:t>
          </a:r>
          <a:r>
            <a:rPr lang="it-IT" sz="1800" b="1" i="0" kern="1200" dirty="0" err="1">
              <a:latin typeface="Calibri" panose="020F0502020204030204" pitchFamily="34" charset="0"/>
              <a:cs typeface="Calibri" panose="020F0502020204030204" pitchFamily="34" charset="0"/>
            </a:rPr>
            <a:t>adaptation</a:t>
          </a:r>
          <a:r>
            <a:rPr lang="it-IT" sz="1800" b="1" i="0" kern="1200" dirty="0">
              <a:latin typeface="Calibri" panose="020F0502020204030204" pitchFamily="34" charset="0"/>
              <a:cs typeface="Calibri" panose="020F0502020204030204" pitchFamily="34" charset="0"/>
            </a:rPr>
            <a:t> </a:t>
          </a:r>
          <a:r>
            <a:rPr lang="it-IT" sz="1800" b="1" i="0" kern="1200" dirty="0" err="1">
              <a:latin typeface="Calibri" panose="020F0502020204030204" pitchFamily="34" charset="0"/>
              <a:cs typeface="Calibri" panose="020F0502020204030204" pitchFamily="34" charset="0"/>
            </a:rPr>
            <a:t>at</a:t>
          </a:r>
          <a:r>
            <a:rPr lang="it-IT" sz="1800" b="1" i="0" kern="1200" dirty="0">
              <a:latin typeface="Calibri" panose="020F0502020204030204" pitchFamily="34" charset="0"/>
              <a:cs typeface="Calibri" panose="020F0502020204030204" pitchFamily="34" charset="0"/>
            </a:rPr>
            <a:t> </a:t>
          </a:r>
          <a:r>
            <a:rPr lang="it-IT" sz="1800" b="1" i="0" kern="1200" dirty="0" err="1">
              <a:latin typeface="Calibri" panose="020F0502020204030204" pitchFamily="34" charset="0"/>
              <a:cs typeface="Calibri" panose="020F0502020204030204" pitchFamily="34" charset="0"/>
            </a:rPr>
            <a:t>different</a:t>
          </a:r>
          <a:r>
            <a:rPr lang="it-IT" sz="1800" b="1" i="0" kern="1200" dirty="0">
              <a:latin typeface="Calibri" panose="020F0502020204030204" pitchFamily="34" charset="0"/>
              <a:cs typeface="Calibri" panose="020F0502020204030204" pitchFamily="34" charset="0"/>
            </a:rPr>
            <a:t> </a:t>
          </a:r>
          <a:r>
            <a:rPr lang="it-IT" sz="1800" b="1" i="0" kern="1200" dirty="0" err="1">
              <a:latin typeface="Calibri" panose="020F0502020204030204" pitchFamily="34" charset="0"/>
              <a:cs typeface="Calibri" panose="020F0502020204030204" pitchFamily="34" charset="0"/>
            </a:rPr>
            <a:t>levels</a:t>
          </a:r>
          <a:r>
            <a:rPr lang="it-IT" sz="1800" b="1" i="0" kern="1200" dirty="0">
              <a:latin typeface="Calibri" panose="020F0502020204030204" pitchFamily="34" charset="0"/>
              <a:cs typeface="Calibri" panose="020F0502020204030204" pitchFamily="34" charset="0"/>
            </a:rPr>
            <a:t> in public policies </a:t>
          </a:r>
          <a:r>
            <a:rPr lang="it-IT" sz="1800" b="0" i="0" kern="1200" dirty="0" err="1">
              <a:latin typeface="Calibri" panose="020F0502020204030204" pitchFamily="34" charset="0"/>
              <a:cs typeface="Calibri" panose="020F0502020204030204" pitchFamily="34" charset="0"/>
            </a:rPr>
            <a:t>when</a:t>
          </a:r>
          <a:r>
            <a:rPr lang="it-IT" sz="1800" b="0" i="0" kern="1200" dirty="0">
              <a:latin typeface="Calibri" panose="020F0502020204030204" pitchFamily="34" charset="0"/>
              <a:cs typeface="Calibri" panose="020F0502020204030204" pitchFamily="34" charset="0"/>
            </a:rPr>
            <a:t> planning </a:t>
          </a:r>
          <a:r>
            <a:rPr lang="it-IT" sz="1800" b="0" i="0" kern="1200" dirty="0" err="1">
              <a:latin typeface="Calibri" panose="020F0502020204030204" pitchFamily="34" charset="0"/>
              <a:cs typeface="Calibri" panose="020F0502020204030204" pitchFamily="34" charset="0"/>
            </a:rPr>
            <a:t>objectives</a:t>
          </a:r>
          <a:r>
            <a:rPr lang="it-IT" sz="1800" b="0" i="0" kern="1200" dirty="0">
              <a:latin typeface="Calibri" panose="020F0502020204030204" pitchFamily="34" charset="0"/>
              <a:cs typeface="Calibri" panose="020F0502020204030204" pitchFamily="34" charset="0"/>
            </a:rPr>
            <a:t> are </a:t>
          </a:r>
          <a:r>
            <a:rPr lang="it-IT" sz="1800" b="0" i="0" kern="1200" dirty="0" err="1">
              <a:latin typeface="Calibri" panose="020F0502020204030204" pitchFamily="34" charset="0"/>
              <a:cs typeface="Calibri" panose="020F0502020204030204" pitchFamily="34" charset="0"/>
            </a:rPr>
            <a:t>decided</a:t>
          </a:r>
          <a:r>
            <a:rPr lang="it-IT" sz="1800" b="0" i="0" kern="1200" dirty="0">
              <a:latin typeface="Calibri" panose="020F0502020204030204" pitchFamily="34" charset="0"/>
              <a:cs typeface="Calibri" panose="020F0502020204030204" pitchFamily="34" charset="0"/>
            </a:rPr>
            <a:t>, </a:t>
          </a:r>
          <a:r>
            <a:rPr lang="it-IT" sz="1800" b="0" i="0" kern="1200" dirty="0" err="1">
              <a:latin typeface="Calibri" panose="020F0502020204030204" pitchFamily="34" charset="0"/>
              <a:cs typeface="Calibri" panose="020F0502020204030204" pitchFamily="34" charset="0"/>
            </a:rPr>
            <a:t>financial</a:t>
          </a:r>
          <a:r>
            <a:rPr lang="it-IT" sz="1800" b="0" i="0" kern="1200" dirty="0">
              <a:latin typeface="Calibri" panose="020F0502020204030204" pitchFamily="34" charset="0"/>
              <a:cs typeface="Calibri" panose="020F0502020204030204" pitchFamily="34" charset="0"/>
            </a:rPr>
            <a:t> </a:t>
          </a:r>
          <a:r>
            <a:rPr lang="it-IT" sz="1800" b="0" i="0" kern="1200" dirty="0" err="1">
              <a:latin typeface="Calibri" panose="020F0502020204030204" pitchFamily="34" charset="0"/>
              <a:cs typeface="Calibri" panose="020F0502020204030204" pitchFamily="34" charset="0"/>
            </a:rPr>
            <a:t>programs</a:t>
          </a:r>
          <a:r>
            <a:rPr lang="it-IT" sz="1800" b="0" i="0" kern="1200" dirty="0">
              <a:latin typeface="Calibri" panose="020F0502020204030204" pitchFamily="34" charset="0"/>
              <a:cs typeface="Calibri" panose="020F0502020204030204" pitchFamily="34" charset="0"/>
            </a:rPr>
            <a:t> are </a:t>
          </a:r>
          <a:r>
            <a:rPr lang="it-IT" sz="1800" b="0" i="0" kern="1200" dirty="0" err="1">
              <a:latin typeface="Calibri" panose="020F0502020204030204" pitchFamily="34" charset="0"/>
              <a:cs typeface="Calibri" panose="020F0502020204030204" pitchFamily="34" charset="0"/>
            </a:rPr>
            <a:t>elaborated</a:t>
          </a:r>
          <a:r>
            <a:rPr lang="it-IT" sz="1800" b="0" i="0" kern="1200" dirty="0">
              <a:latin typeface="Calibri" panose="020F0502020204030204" pitchFamily="34" charset="0"/>
              <a:cs typeface="Calibri" panose="020F0502020204030204" pitchFamily="34" charset="0"/>
            </a:rPr>
            <a:t> or </a:t>
          </a:r>
          <a:r>
            <a:rPr lang="it-IT" sz="1800" b="0" i="0" kern="1200" dirty="0" err="1">
              <a:latin typeface="Calibri" panose="020F0502020204030204" pitchFamily="34" charset="0"/>
              <a:cs typeface="Calibri" panose="020F0502020204030204" pitchFamily="34" charset="0"/>
            </a:rPr>
            <a:t>investing</a:t>
          </a:r>
          <a:r>
            <a:rPr lang="it-IT" sz="1800" b="0" i="0" kern="1200" dirty="0">
              <a:latin typeface="Calibri" panose="020F0502020204030204" pitchFamily="34" charset="0"/>
              <a:cs typeface="Calibri" panose="020F0502020204030204" pitchFamily="34" charset="0"/>
            </a:rPr>
            <a:t> projects are </a:t>
          </a:r>
          <a:r>
            <a:rPr lang="it-IT" sz="1800" b="0" i="0" kern="1200" dirty="0" err="1">
              <a:latin typeface="Calibri" panose="020F0502020204030204" pitchFamily="34" charset="0"/>
              <a:cs typeface="Calibri" panose="020F0502020204030204" pitchFamily="34" charset="0"/>
            </a:rPr>
            <a:t>developed</a:t>
          </a:r>
          <a:r>
            <a:rPr lang="it-IT" sz="1800" b="0" i="0" kern="1200" dirty="0">
              <a:latin typeface="Calibri" panose="020F0502020204030204" pitchFamily="34" charset="0"/>
              <a:cs typeface="Calibri" panose="020F0502020204030204" pitchFamily="34" charset="0"/>
            </a:rPr>
            <a:t>. To </a:t>
          </a:r>
          <a:r>
            <a:rPr lang="it-IT" sz="1800" b="1" i="0" kern="1200" dirty="0">
              <a:latin typeface="Calibri" panose="020F0502020204030204" pitchFamily="34" charset="0"/>
              <a:cs typeface="Calibri" panose="020F0502020204030204" pitchFamily="34" charset="0"/>
            </a:rPr>
            <a:t>integrate </a:t>
          </a:r>
          <a:r>
            <a:rPr lang="it-IT" sz="1800" b="1" i="0" kern="1200" dirty="0" err="1">
              <a:latin typeface="Calibri" panose="020F0502020204030204" pitchFamily="34" charset="0"/>
              <a:cs typeface="Calibri" panose="020F0502020204030204" pitchFamily="34" charset="0"/>
            </a:rPr>
            <a:t>adaptation</a:t>
          </a:r>
          <a:r>
            <a:rPr lang="it-IT" sz="1800" b="1" i="0" kern="1200" dirty="0">
              <a:latin typeface="Calibri" panose="020F0502020204030204" pitchFamily="34" charset="0"/>
              <a:cs typeface="Calibri" panose="020F0502020204030204" pitchFamily="34" charset="0"/>
            </a:rPr>
            <a:t> with the </a:t>
          </a:r>
          <a:r>
            <a:rPr lang="it-IT" sz="1800" b="1" i="0" kern="1200" dirty="0" err="1">
              <a:latin typeface="Calibri" panose="020F0502020204030204" pitchFamily="34" charset="0"/>
              <a:cs typeface="Calibri" panose="020F0502020204030204" pitchFamily="34" charset="0"/>
            </a:rPr>
            <a:t>sustainable</a:t>
          </a:r>
          <a:r>
            <a:rPr lang="it-IT" sz="1800" b="1" i="0" kern="1200" dirty="0">
              <a:latin typeface="Calibri" panose="020F0502020204030204" pitchFamily="34" charset="0"/>
              <a:cs typeface="Calibri" panose="020F0502020204030204" pitchFamily="34" charset="0"/>
            </a:rPr>
            <a:t> </a:t>
          </a:r>
          <a:r>
            <a:rPr lang="it-IT" sz="1800" b="1" i="0" kern="1200" dirty="0" err="1">
              <a:latin typeface="Calibri" panose="020F0502020204030204" pitchFamily="34" charset="0"/>
              <a:cs typeface="Calibri" panose="020F0502020204030204" pitchFamily="34" charset="0"/>
            </a:rPr>
            <a:t>development</a:t>
          </a:r>
          <a:r>
            <a:rPr lang="it-IT" sz="1800" b="1" i="0" kern="1200" dirty="0">
              <a:latin typeface="Calibri" panose="020F0502020204030204" pitchFamily="34" charset="0"/>
              <a:cs typeface="Calibri" panose="020F0502020204030204" pitchFamily="34" charset="0"/>
            </a:rPr>
            <a:t> of the </a:t>
          </a:r>
          <a:r>
            <a:rPr lang="it-IT" sz="1800" b="1" i="0" kern="1200" dirty="0" err="1">
              <a:latin typeface="Calibri" panose="020F0502020204030204" pitchFamily="34" charset="0"/>
              <a:cs typeface="Calibri" panose="020F0502020204030204" pitchFamily="34" charset="0"/>
            </a:rPr>
            <a:t>territory</a:t>
          </a:r>
          <a:r>
            <a:rPr lang="it-IT" sz="1800" b="1" i="0" kern="1200" dirty="0">
              <a:latin typeface="Calibri" panose="020F0502020204030204" pitchFamily="34" charset="0"/>
              <a:cs typeface="Calibri" panose="020F0502020204030204" pitchFamily="34" charset="0"/>
            </a:rPr>
            <a:t> </a:t>
          </a:r>
          <a:endParaRPr lang="it-IT" sz="1800" kern="1200" dirty="0">
            <a:latin typeface="Calibri" panose="020F0502020204030204" pitchFamily="34" charset="0"/>
            <a:cs typeface="Calibri" panose="020F0502020204030204" pitchFamily="34" charset="0"/>
          </a:endParaRPr>
        </a:p>
      </dsp:txBody>
      <dsp:txXfrm rot="-5400000">
        <a:off x="1256802" y="103196"/>
        <a:ext cx="7381501" cy="1380171"/>
      </dsp:txXfrm>
    </dsp:sp>
    <dsp:sp modelId="{1A181FB5-D9DB-473C-BA30-1A4CF5E4C7B6}">
      <dsp:nvSpPr>
        <dsp:cNvPr id="0" name=""/>
        <dsp:cNvSpPr/>
      </dsp:nvSpPr>
      <dsp:spPr>
        <a:xfrm rot="5400000">
          <a:off x="-269314" y="2346346"/>
          <a:ext cx="1795432" cy="1256802"/>
        </a:xfrm>
        <a:prstGeom prst="chevron">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it-IT" sz="3700" kern="1200" dirty="0"/>
            <a:t>5</a:t>
          </a:r>
        </a:p>
      </dsp:txBody>
      <dsp:txXfrm rot="-5400000">
        <a:off x="1" y="2705432"/>
        <a:ext cx="1256802" cy="538630"/>
      </dsp:txXfrm>
    </dsp:sp>
    <dsp:sp modelId="{3E1F82BF-1428-4759-AF17-6ECE64671C4F}">
      <dsp:nvSpPr>
        <dsp:cNvPr id="0" name=""/>
        <dsp:cNvSpPr/>
      </dsp:nvSpPr>
      <dsp:spPr>
        <a:xfrm rot="5400000">
          <a:off x="4160845" y="-1067791"/>
          <a:ext cx="1644650" cy="7456165"/>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lvl="1" indent="0" algn="just" defTabSz="533400">
            <a:lnSpc>
              <a:spcPct val="90000"/>
            </a:lnSpc>
            <a:spcBef>
              <a:spcPct val="0"/>
            </a:spcBef>
            <a:spcAft>
              <a:spcPct val="15000"/>
            </a:spcAft>
            <a:buFont typeface="Arial" panose="020B0604020202020204" pitchFamily="34" charset="0"/>
            <a:buNone/>
          </a:pPr>
          <a:endParaRPr lang="it-IT" sz="1200" kern="1200" dirty="0">
            <a:latin typeface="Calibri" panose="020F0502020204030204" pitchFamily="34" charset="0"/>
            <a:cs typeface="Calibri" panose="020F0502020204030204" pitchFamily="34" charset="0"/>
          </a:endParaRPr>
        </a:p>
        <a:p>
          <a:pPr marL="0" lvl="1" indent="0" algn="just" defTabSz="800100">
            <a:lnSpc>
              <a:spcPct val="90000"/>
            </a:lnSpc>
            <a:spcBef>
              <a:spcPct val="0"/>
            </a:spcBef>
            <a:spcAft>
              <a:spcPct val="15000"/>
            </a:spcAft>
            <a:buFont typeface="Arial" panose="020B0604020202020204" pitchFamily="34" charset="0"/>
            <a:buNone/>
          </a:pPr>
          <a:r>
            <a:rPr lang="it-IT" sz="1800" b="1" kern="1200" dirty="0">
              <a:latin typeface="Calibri" panose="020F0502020204030204" pitchFamily="34" charset="0"/>
              <a:ea typeface="+mn-ea"/>
              <a:cs typeface="Calibri" panose="020F0502020204030204" pitchFamily="34" charset="0"/>
            </a:rPr>
            <a:t>Use </a:t>
          </a:r>
          <a:r>
            <a:rPr lang="it-IT" sz="1800" b="1" kern="1200" dirty="0" err="1">
              <a:latin typeface="Calibri" panose="020F0502020204030204" pitchFamily="34" charset="0"/>
              <a:ea typeface="+mn-ea"/>
              <a:cs typeface="Calibri" panose="020F0502020204030204" pitchFamily="34" charset="0"/>
            </a:rPr>
            <a:t>economic</a:t>
          </a:r>
          <a:r>
            <a:rPr lang="it-IT" sz="1800" b="1" kern="1200" dirty="0">
              <a:latin typeface="Calibri" panose="020F0502020204030204" pitchFamily="34" charset="0"/>
              <a:ea typeface="+mn-ea"/>
              <a:cs typeface="Calibri" panose="020F0502020204030204" pitchFamily="34" charset="0"/>
            </a:rPr>
            <a:t> </a:t>
          </a:r>
          <a:r>
            <a:rPr lang="it-IT" sz="1800" b="1" kern="1200" dirty="0" err="1">
              <a:latin typeface="Calibri" panose="020F0502020204030204" pitchFamily="34" charset="0"/>
              <a:ea typeface="+mn-ea"/>
              <a:cs typeface="Calibri" panose="020F0502020204030204" pitchFamily="34" charset="0"/>
            </a:rPr>
            <a:t>resources</a:t>
          </a:r>
          <a:r>
            <a:rPr lang="it-IT" sz="1800" b="1" kern="1200" dirty="0">
              <a:latin typeface="Calibri" panose="020F0502020204030204" pitchFamily="34" charset="0"/>
              <a:ea typeface="+mn-ea"/>
              <a:cs typeface="Calibri" panose="020F0502020204030204" pitchFamily="34" charset="0"/>
            </a:rPr>
            <a:t>  </a:t>
          </a:r>
          <a:r>
            <a:rPr lang="it-IT" sz="1800" b="0" kern="1200" dirty="0">
              <a:latin typeface="Calibri" panose="020F0502020204030204" pitchFamily="34" charset="0"/>
              <a:ea typeface="+mn-ea"/>
              <a:cs typeface="Calibri" panose="020F0502020204030204" pitchFamily="34" charset="0"/>
            </a:rPr>
            <a:t>with competence and </a:t>
          </a:r>
          <a:r>
            <a:rPr lang="it-IT" sz="1800" b="0" kern="1200" dirty="0" err="1">
              <a:latin typeface="Calibri" panose="020F0502020204030204" pitchFamily="34" charset="0"/>
              <a:ea typeface="+mn-ea"/>
              <a:cs typeface="Calibri" panose="020F0502020204030204" pitchFamily="34" charset="0"/>
            </a:rPr>
            <a:t>innovation</a:t>
          </a:r>
          <a:r>
            <a:rPr lang="it-IT" sz="1800" b="0" kern="1200" dirty="0">
              <a:latin typeface="Calibri" panose="020F0502020204030204" pitchFamily="34" charset="0"/>
              <a:ea typeface="+mn-ea"/>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through</a:t>
          </a:r>
          <a:r>
            <a:rPr lang="it-IT" sz="1800" kern="1200" dirty="0">
              <a:latin typeface="Calibri" panose="020F0502020204030204" pitchFamily="34" charset="0"/>
              <a:cs typeface="Calibri" panose="020F0502020204030204" pitchFamily="34" charset="0"/>
            </a:rPr>
            <a:t> </a:t>
          </a:r>
          <a:r>
            <a:rPr lang="it-IT" sz="1800" b="1" kern="1200" dirty="0">
              <a:latin typeface="Calibri" panose="020F0502020204030204" pitchFamily="34" charset="0"/>
              <a:cs typeface="Calibri" panose="020F0502020204030204" pitchFamily="34" charset="0"/>
            </a:rPr>
            <a:t>new models for production and business</a:t>
          </a:r>
          <a:r>
            <a:rPr lang="it-IT" sz="1800"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and new ways </a:t>
          </a:r>
          <a:r>
            <a:rPr lang="it-IT" sz="1800" b="1" kern="1200" dirty="0" err="1">
              <a:latin typeface="Calibri" panose="020F0502020204030204" pitchFamily="34" charset="0"/>
              <a:cs typeface="Calibri" panose="020F0502020204030204" pitchFamily="34" charset="0"/>
            </a:rPr>
            <a:t>towards</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sustainable</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development</a:t>
          </a:r>
          <a:r>
            <a:rPr lang="it-IT" sz="1800" b="1" kern="1200" dirty="0">
              <a:latin typeface="Calibri" panose="020F0502020204030204" pitchFamily="34" charset="0"/>
              <a:cs typeface="Calibri" panose="020F0502020204030204" pitchFamily="34" charset="0"/>
            </a:rPr>
            <a:t> of the </a:t>
          </a:r>
          <a:r>
            <a:rPr lang="it-IT" sz="1800" b="1" kern="1200" dirty="0" err="1">
              <a:latin typeface="Calibri" panose="020F0502020204030204" pitchFamily="34" charset="0"/>
              <a:cs typeface="Calibri" panose="020F0502020204030204" pitchFamily="34" charset="0"/>
            </a:rPr>
            <a:t>territory</a:t>
          </a:r>
          <a:r>
            <a:rPr lang="it-IT" sz="1800" b="1" kern="1200" dirty="0">
              <a:latin typeface="Calibri" panose="020F0502020204030204" pitchFamily="34" charset="0"/>
              <a:cs typeface="Calibri" panose="020F0502020204030204" pitchFamily="34" charset="0"/>
            </a:rPr>
            <a:t> </a:t>
          </a:r>
          <a:r>
            <a:rPr lang="it-IT" sz="1800" kern="1200" dirty="0">
              <a:latin typeface="Calibri" panose="020F0502020204030204" pitchFamily="34" charset="0"/>
              <a:cs typeface="Calibri" panose="020F0502020204030204" pitchFamily="34" charset="0"/>
            </a:rPr>
            <a:t>must </a:t>
          </a:r>
          <a:r>
            <a:rPr lang="it-IT" sz="1800" kern="1200" dirty="0" err="1">
              <a:latin typeface="Calibri" panose="020F0502020204030204" pitchFamily="34" charset="0"/>
              <a:cs typeface="Calibri" panose="020F0502020204030204" pitchFamily="34" charset="0"/>
            </a:rPr>
            <a:t>became</a:t>
          </a:r>
          <a:r>
            <a:rPr lang="it-IT" sz="1800" kern="1200" dirty="0">
              <a:latin typeface="Calibri" panose="020F0502020204030204" pitchFamily="34" charset="0"/>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familiar</a:t>
          </a:r>
          <a:r>
            <a:rPr lang="it-IT" sz="1800" kern="1200" dirty="0">
              <a:latin typeface="Calibri" panose="020F0502020204030204" pitchFamily="34" charset="0"/>
              <a:cs typeface="Calibri" panose="020F0502020204030204" pitchFamily="34" charset="0"/>
            </a:rPr>
            <a:t> for private and public bodies  </a:t>
          </a:r>
          <a:r>
            <a:rPr lang="it-IT" sz="1800" kern="1200" dirty="0" err="1">
              <a:latin typeface="Calibri" panose="020F0502020204030204" pitchFamily="34" charset="0"/>
              <a:cs typeface="Calibri" panose="020F0502020204030204" pitchFamily="34" charset="0"/>
            </a:rPr>
            <a:t>both</a:t>
          </a:r>
          <a:r>
            <a:rPr lang="it-IT" sz="1800" kern="1200" dirty="0">
              <a:latin typeface="Calibri" panose="020F0502020204030204" pitchFamily="34" charset="0"/>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at</a:t>
          </a:r>
          <a:r>
            <a:rPr lang="it-IT" sz="1800" kern="1200" dirty="0">
              <a:latin typeface="Calibri" panose="020F0502020204030204" pitchFamily="34" charset="0"/>
              <a:cs typeface="Calibri" panose="020F0502020204030204" pitchFamily="34" charset="0"/>
            </a:rPr>
            <a:t> </a:t>
          </a:r>
          <a:r>
            <a:rPr lang="it-IT" sz="1800" kern="1200" dirty="0" err="1">
              <a:latin typeface="Calibri" panose="020F0502020204030204" pitchFamily="34" charset="0"/>
              <a:cs typeface="Calibri" panose="020F0502020204030204" pitchFamily="34" charset="0"/>
            </a:rPr>
            <a:t>local</a:t>
          </a:r>
          <a:r>
            <a:rPr lang="it-IT" sz="1800" kern="1200" dirty="0">
              <a:latin typeface="Calibri" panose="020F0502020204030204" pitchFamily="34" charset="0"/>
              <a:cs typeface="Calibri" panose="020F0502020204030204" pitchFamily="34" charset="0"/>
            </a:rPr>
            <a:t> and national </a:t>
          </a:r>
          <a:r>
            <a:rPr lang="it-IT" sz="1800" kern="1200" dirty="0" err="1">
              <a:latin typeface="Calibri" panose="020F0502020204030204" pitchFamily="34" charset="0"/>
              <a:cs typeface="Calibri" panose="020F0502020204030204" pitchFamily="34" charset="0"/>
            </a:rPr>
            <a:t>level</a:t>
          </a:r>
          <a:endParaRPr lang="it-IT" sz="1200" kern="1200" dirty="0">
            <a:latin typeface="Calibri" panose="020F0502020204030204" pitchFamily="34" charset="0"/>
            <a:cs typeface="Calibri" panose="020F0502020204030204" pitchFamily="34" charset="0"/>
          </a:endParaRPr>
        </a:p>
        <a:p>
          <a:pPr lvl="1" defTabSz="800100">
            <a:lnSpc>
              <a:spcPct val="90000"/>
            </a:lnSpc>
            <a:spcBef>
              <a:spcPct val="0"/>
            </a:spcBef>
            <a:spcAft>
              <a:spcPct val="15000"/>
            </a:spcAft>
          </a:pPr>
          <a:endParaRPr lang="it-IT" sz="1200" kern="1200" dirty="0">
            <a:latin typeface="Calibri" panose="020F0502020204030204" pitchFamily="34" charset="0"/>
            <a:cs typeface="Calibri" panose="020F0502020204030204" pitchFamily="34" charset="0"/>
          </a:endParaRPr>
        </a:p>
      </dsp:txBody>
      <dsp:txXfrm rot="-5400000">
        <a:off x="1255088" y="1918251"/>
        <a:ext cx="7375880" cy="1484080"/>
      </dsp:txXfrm>
    </dsp:sp>
    <dsp:sp modelId="{099E78BB-D35D-46D3-B436-3765735401A4}">
      <dsp:nvSpPr>
        <dsp:cNvPr id="0" name=""/>
        <dsp:cNvSpPr/>
      </dsp:nvSpPr>
      <dsp:spPr>
        <a:xfrm rot="5400000">
          <a:off x="-269314" y="4205351"/>
          <a:ext cx="1795432" cy="1256802"/>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it-IT" sz="3700" kern="1200" dirty="0"/>
            <a:t>6</a:t>
          </a:r>
        </a:p>
      </dsp:txBody>
      <dsp:txXfrm rot="-5400000">
        <a:off x="1" y="4564437"/>
        <a:ext cx="1256802" cy="538630"/>
      </dsp:txXfrm>
    </dsp:sp>
    <dsp:sp modelId="{CCE59F31-FC0B-4DBA-8373-9C4F1A50E354}">
      <dsp:nvSpPr>
        <dsp:cNvPr id="0" name=""/>
        <dsp:cNvSpPr/>
      </dsp:nvSpPr>
      <dsp:spPr>
        <a:xfrm rot="5400000">
          <a:off x="4170822" y="791469"/>
          <a:ext cx="1628125" cy="7456165"/>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171450" algn="just" defTabSz="800100" eaLnBrk="1" fontAlgn="auto" latinLnBrk="0" hangingPunct="1">
            <a:lnSpc>
              <a:spcPct val="90000"/>
            </a:lnSpc>
            <a:spcBef>
              <a:spcPct val="0"/>
            </a:spcBef>
            <a:spcAft>
              <a:spcPct val="15000"/>
            </a:spcAft>
            <a:buClrTx/>
            <a:buSzTx/>
            <a:buFont typeface="Arial" panose="020B0604020202020204" pitchFamily="34" charset="0"/>
            <a:buNone/>
            <a:tabLst/>
            <a:defRPr/>
          </a:pPr>
          <a:r>
            <a:rPr lang="it-IT" sz="1800" b="1" kern="1200" dirty="0">
              <a:latin typeface="Calibri" panose="020F0502020204030204" pitchFamily="34" charset="0"/>
              <a:cs typeface="Calibri" panose="020F0502020204030204" pitchFamily="34" charset="0"/>
            </a:rPr>
            <a:t>Invest in </a:t>
          </a:r>
          <a:r>
            <a:rPr lang="it-IT" sz="1800" b="1" kern="1200" dirty="0" err="1">
              <a:latin typeface="Calibri" panose="020F0502020204030204" pitchFamily="34" charset="0"/>
              <a:cs typeface="Calibri" panose="020F0502020204030204" pitchFamily="34" charset="0"/>
            </a:rPr>
            <a:t>sustainable</a:t>
          </a:r>
          <a:r>
            <a:rPr lang="it-IT" sz="1800" b="1" kern="1200" dirty="0">
              <a:latin typeface="Calibri" panose="020F0502020204030204" pitchFamily="34" charset="0"/>
              <a:cs typeface="Calibri" panose="020F0502020204030204" pitchFamily="34" charset="0"/>
            </a:rPr>
            <a:t> </a:t>
          </a:r>
          <a:r>
            <a:rPr lang="it-IT" sz="1800" b="1" kern="1200" dirty="0" err="1">
              <a:latin typeface="Calibri" panose="020F0502020204030204" pitchFamily="34" charset="0"/>
              <a:cs typeface="Calibri" panose="020F0502020204030204" pitchFamily="34" charset="0"/>
            </a:rPr>
            <a:t>development</a:t>
          </a:r>
          <a:r>
            <a:rPr lang="it-IT" sz="1800" b="1" kern="1200" dirty="0">
              <a:latin typeface="Calibri" panose="020F0502020204030204" pitchFamily="34" charset="0"/>
              <a:cs typeface="Calibri" panose="020F0502020204030204" pitchFamily="34" charset="0"/>
            </a:rPr>
            <a:t>, </a:t>
          </a:r>
          <a:r>
            <a:rPr lang="it-IT" sz="1800" b="0" kern="1200" dirty="0">
              <a:latin typeface="Calibri" panose="020F0502020204030204" pitchFamily="34" charset="0"/>
              <a:cs typeface="Calibri" panose="020F0502020204030204" pitchFamily="34" charset="0"/>
            </a:rPr>
            <a:t>the </a:t>
          </a:r>
          <a:r>
            <a:rPr lang="it-IT" sz="1800" b="0" kern="1200" dirty="0" err="1">
              <a:latin typeface="Calibri" panose="020F0502020204030204" pitchFamily="34" charset="0"/>
              <a:cs typeface="Calibri" panose="020F0502020204030204" pitchFamily="34" charset="0"/>
            </a:rPr>
            <a:t>only</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development</a:t>
          </a:r>
          <a:r>
            <a:rPr lang="it-IT" sz="1800" b="0" kern="1200" dirty="0">
              <a:latin typeface="Calibri" panose="020F0502020204030204" pitchFamily="34" charset="0"/>
              <a:cs typeface="Calibri" panose="020F0502020204030204" pitchFamily="34" charset="0"/>
            </a:rPr>
            <a:t> model for the future, an </a:t>
          </a:r>
          <a:r>
            <a:rPr lang="it-IT" sz="1800" b="0" kern="1200" dirty="0" err="1">
              <a:latin typeface="Calibri" panose="020F0502020204030204" pitchFamily="34" charset="0"/>
              <a:cs typeface="Calibri" panose="020F0502020204030204" pitchFamily="34" charset="0"/>
            </a:rPr>
            <a:t>opportunity</a:t>
          </a:r>
          <a:r>
            <a:rPr lang="it-IT" sz="1800" b="0" kern="1200" dirty="0">
              <a:latin typeface="Calibri" panose="020F0502020204030204" pitchFamily="34" charset="0"/>
              <a:cs typeface="Calibri" panose="020F0502020204030204" pitchFamily="34" charset="0"/>
            </a:rPr>
            <a:t> to </a:t>
          </a:r>
          <a:r>
            <a:rPr lang="it-IT" sz="1800" b="0" kern="1200" dirty="0" err="1">
              <a:latin typeface="Calibri" panose="020F0502020204030204" pitchFamily="34" charset="0"/>
              <a:cs typeface="Calibri" panose="020F0502020204030204" pitchFamily="34" charset="0"/>
            </a:rPr>
            <a:t>not</a:t>
          </a:r>
          <a:r>
            <a:rPr lang="it-IT" sz="1800" b="0" kern="1200" dirty="0">
              <a:latin typeface="Calibri" panose="020F0502020204030204" pitchFamily="34" charset="0"/>
              <a:cs typeface="Calibri" panose="020F0502020204030204" pitchFamily="34" charset="0"/>
            </a:rPr>
            <a:t> </a:t>
          </a:r>
          <a:r>
            <a:rPr lang="it-IT" sz="1800" b="0" kern="1200" dirty="0" err="1">
              <a:latin typeface="Calibri" panose="020F0502020204030204" pitchFamily="34" charset="0"/>
              <a:cs typeface="Calibri" panose="020F0502020204030204" pitchFamily="34" charset="0"/>
            </a:rPr>
            <a:t>lose</a:t>
          </a:r>
          <a:r>
            <a:rPr lang="it-IT" sz="1800" b="0" kern="1200" dirty="0">
              <a:latin typeface="Calibri" panose="020F0502020204030204" pitchFamily="34" charset="0"/>
              <a:cs typeface="Calibri" panose="020F0502020204030204" pitchFamily="34" charset="0"/>
            </a:rPr>
            <a:t> or </a:t>
          </a:r>
          <a:r>
            <a:rPr lang="it-IT" sz="1800" b="0" kern="1200" dirty="0" err="1">
              <a:latin typeface="Calibri" panose="020F0502020204030204" pitchFamily="34" charset="0"/>
              <a:cs typeface="Calibri" panose="020F0502020204030204" pitchFamily="34" charset="0"/>
            </a:rPr>
            <a:t>postpone</a:t>
          </a:r>
          <a:endParaRPr lang="it-IT"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pPr>
          <a:endParaRPr lang="it-IT" sz="1800" kern="1200" dirty="0">
            <a:latin typeface="Calibri" panose="020F0502020204030204" pitchFamily="34" charset="0"/>
            <a:cs typeface="Calibri" panose="020F0502020204030204" pitchFamily="34" charset="0"/>
          </a:endParaRPr>
        </a:p>
      </dsp:txBody>
      <dsp:txXfrm rot="-5400000">
        <a:off x="1256803" y="3784968"/>
        <a:ext cx="7376686" cy="14691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48183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FAGobvUGl24&amp;ab_channel=CopernicusECMW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213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3838" y="808038"/>
            <a:ext cx="7185026" cy="4041775"/>
          </a:xfrm>
        </p:spPr>
      </p:sp>
      <p:sp>
        <p:nvSpPr>
          <p:cNvPr id="3" name="Segnaposto note 2"/>
          <p:cNvSpPr>
            <a:spLocks noGrp="1"/>
          </p:cNvSpPr>
          <p:nvPr>
            <p:ph type="body" idx="1"/>
          </p:nvPr>
        </p:nvSpPr>
        <p:spPr/>
        <p:txBody>
          <a:bodyPr>
            <a:normAutofit/>
          </a:bodyPr>
          <a:lstStyle/>
          <a:p>
            <a:endParaRPr lang="en-GB" sz="1400" dirty="0"/>
          </a:p>
        </p:txBody>
      </p:sp>
      <p:sp>
        <p:nvSpPr>
          <p:cNvPr id="4" name="Segnaposto numero diapositiva 3"/>
          <p:cNvSpPr>
            <a:spLocks noGrp="1"/>
          </p:cNvSpPr>
          <p:nvPr>
            <p:ph type="sldNum" sz="quarter" idx="10"/>
          </p:nvPr>
        </p:nvSpPr>
        <p:spPr/>
        <p:txBody>
          <a:bodyPr/>
          <a:lstStyle/>
          <a:p>
            <a:pPr>
              <a:defRPr/>
            </a:pPr>
            <a:fld id="{3C873EEA-C115-2C4E-86CB-25E2868CBFB3}" type="slidenum">
              <a:rPr lang="it-IT" smtClean="0"/>
              <a:pPr>
                <a:defRPr/>
              </a:pPr>
              <a:t>16</a:t>
            </a:fld>
            <a:endParaRPr lang="it-IT"/>
          </a:p>
        </p:txBody>
      </p:sp>
    </p:spTree>
    <p:extLst>
      <p:ext uri="{BB962C8B-B14F-4D97-AF65-F5344CB8AC3E}">
        <p14:creationId xmlns:p14="http://schemas.microsoft.com/office/powerpoint/2010/main" val="61695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19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33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50B6AFD-67C8-4793-977C-E6BFE9D9A3DC}" type="slidenum">
              <a:rPr lang="it-IT" smtClean="0"/>
              <a:t>8</a:t>
            </a:fld>
            <a:endParaRPr lang="it-IT"/>
          </a:p>
        </p:txBody>
      </p:sp>
    </p:spTree>
    <p:extLst>
      <p:ext uri="{BB962C8B-B14F-4D97-AF65-F5344CB8AC3E}">
        <p14:creationId xmlns:p14="http://schemas.microsoft.com/office/powerpoint/2010/main" val="268850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algn="just">
              <a:lnSpc>
                <a:spcPct val="115000"/>
              </a:lnSpc>
              <a:spcAft>
                <a:spcPts val="600"/>
              </a:spcAft>
            </a:pP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Entrambi gli obiettivi sono stati perseguiti attraverso l’utilizzo di modelli climatici ad altissima risoluzione spaziale (circa 2 km) e temporale (oraria) sviluppati recentemente dalla Fondazione CMCC. In particolare, l’analisi del clima, sviluppata su due diversi periodi di riferimento 1981-2010 e 1991-2020, si è avvalsa di un prodotto disponibile sull’intero territorio nazionale sul periodo 1981-2020 (Raffa et al., 2021) ottenuto attraverso il </a:t>
            </a:r>
            <a:r>
              <a:rPr lang="it-IT" sz="1800" b="0" dirty="0" err="1">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downscaling</a:t>
            </a: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dinamico della rianalisi ERA5 (</a:t>
            </a:r>
            <a:r>
              <a:rPr lang="it-IT" sz="1800" b="0" dirty="0" err="1">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Hersbach</a:t>
            </a:r>
            <a:r>
              <a:rPr lang="it-IT" sz="1800" b="0" baseline="3000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a:t>
            </a: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et al., 2020) prodotta dall’ECMWF (</a:t>
            </a:r>
            <a:r>
              <a:rPr lang="it-IT" sz="1800" b="0" i="1" dirty="0" err="1">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European</a:t>
            </a:r>
            <a:r>
              <a:rPr lang="it-IT" sz="1800" b="0" i="1"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Center Medium </a:t>
            </a:r>
            <a:r>
              <a:rPr lang="it-IT" sz="1800" b="0" i="1" dirty="0" err="1">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Weather</a:t>
            </a:r>
            <a:r>
              <a:rPr lang="it-IT" sz="1800" b="0" i="1"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Forecast</a:t>
            </a: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Allo stesso modo, per la caratterizzazione del clima futuro sono stati utilizzati i dati di proiezioni climatiche (Raffa &amp; Mercogliano 2022) utilizzando 2 diversi scenari denominati RCP (percorsi rappresentativi di concentrazione) contenuti nell’</a:t>
            </a:r>
            <a:r>
              <a:rPr lang="it-IT" sz="1800" b="0" dirty="0" err="1">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Assessment</a:t>
            </a: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Report 5 (AR5) dell’IPCC  (IPCC, 2013).</a:t>
            </a:r>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it-IT" sz="1800" b="0"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Una rianalisi climatica fornisce una descrizione numerica del clima recente- molto più completa di quanto possa fare qualsiasi serie di dati osservativi, combinando il modello climatico con le osservazioni disponibili da diverse fonti (misure in situ e dati satellitari per esempio).</a:t>
            </a:r>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it-IT" sz="1800" b="0"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Per maggiori dettagli </a:t>
            </a:r>
            <a:r>
              <a:rPr lang="it-IT" sz="1800" b="0" u="sng"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hlinkClick r:id="rId3"/>
              </a:rPr>
              <a:t>https://www.youtube.com/watch?v=FAGobvUGl24&amp;ab_channel=CopernicusECMWF</a:t>
            </a:r>
            <a:r>
              <a:rPr lang="it-IT" sz="1800" b="0"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 .</a:t>
            </a:r>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r>
              <a:rPr lang="it-IT" sz="1800" b="0"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Nel presente documento il periodo di riferimento riportato è quello del 1981-2010 rispetto al quale sono state anche valutare le variazioni climatiche. Sulla piattaforma </a:t>
            </a:r>
            <a:r>
              <a:rPr lang="it-IT" sz="1800" b="0" dirty="0" err="1">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Dataclime</a:t>
            </a:r>
            <a:r>
              <a:rPr lang="it-IT" sz="1800" b="0"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 sull’utenza dedicata al progetto SRACC, risultano disponibili anche le analisi sul periodo di riferimento 1991-2020 rispetto al quale poi, sempre in piattaforma, sono anche disponibili le variazioni.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Le variazioni nel clima futuro atteso rispetto al clima sul periodo di riferimento sono riportate in termini di indicatori climatici. Gli indicatori climatici rappresentano specifiche caratteristiche (medie ed estreme) del clima; la loro analisi permette di comprendere meglio le tendenze climatiche quantificando i cambiamenti attesi in termini di variazione di frequenza, magnitudo ed intensità anomali per alcune specifiche dinamiche atmosferiche (ondate di calore, tempeste di vento, piogge intense, siccità meteorologica) e di dare indicazioni preliminari sugli impatti del cambiamento climatico sulle diverse aree geografiche e sui vari settori. Ad esempio, l'analisi degli indicatori climatici può consentire di valutare l'evoluzione delle risorse idriche, il rischio di eventi meteorologici estremi, l'andamento del livello del mare e molte altre caratteristiche climatiche che influiscono sulla vita umana e sull'ambiente. Quest’ultima caratteristica rende gli indicatori climatici uno strumento ampiamente utilizzato in letteratura come p</a:t>
            </a:r>
            <a:r>
              <a:rPr lang="it-IT" sz="1800" b="0" i="1"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roxy</a:t>
            </a: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per lo studio delle variazioni delle caratteristiche (frequenza, intensità e persistenza) di particolari impatti (EEA 2009; EEA 2018). </a:t>
            </a:r>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pPr>
              <a:defRPr/>
            </a:pPr>
            <a:fld id="{78B46003-1292-4436-BB00-A32C704779B3}" type="slidenum">
              <a:rPr lang="en-GB" smtClean="0"/>
              <a:pPr>
                <a:defRPr/>
              </a:pPr>
              <a:t>10</a:t>
            </a:fld>
            <a:endParaRPr lang="en-GB"/>
          </a:p>
        </p:txBody>
      </p:sp>
    </p:spTree>
    <p:extLst>
      <p:ext uri="{BB962C8B-B14F-4D97-AF65-F5344CB8AC3E}">
        <p14:creationId xmlns:p14="http://schemas.microsoft.com/office/powerpoint/2010/main" val="309445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800" b="1" dirty="0">
                <a:solidFill>
                  <a:srgbClr val="082A75"/>
                </a:solidFill>
                <a:effectLst/>
                <a:latin typeface="Palatino Linotype" panose="02040502050505030304" pitchFamily="18" charset="0"/>
                <a:ea typeface="MS Mincho" panose="02020609040205080304" pitchFamily="49" charset="-128"/>
                <a:cs typeface="Times New Roman" panose="02020603050405020304" pitchFamily="18" charset="0"/>
              </a:rPr>
              <a:t>Medie spaziali degli indicatori calcolati sulla regione Sardegna a partire dalla rianalisi ERA5-2km per il periodo 1981-2010</a:t>
            </a:r>
          </a:p>
          <a:p>
            <a:endParaRPr lang="it-IT" dirty="0"/>
          </a:p>
        </p:txBody>
      </p:sp>
      <p:sp>
        <p:nvSpPr>
          <p:cNvPr id="4" name="Segnaposto numero diapositiva 3"/>
          <p:cNvSpPr>
            <a:spLocks noGrp="1"/>
          </p:cNvSpPr>
          <p:nvPr>
            <p:ph type="sldNum" sz="quarter" idx="10"/>
          </p:nvPr>
        </p:nvSpPr>
        <p:spPr/>
        <p:txBody>
          <a:bodyPr/>
          <a:lstStyle/>
          <a:p>
            <a:pPr>
              <a:defRPr/>
            </a:pPr>
            <a:fld id="{78B46003-1292-4436-BB00-A32C704779B3}" type="slidenum">
              <a:rPr lang="en-GB" smtClean="0"/>
              <a:pPr>
                <a:defRPr/>
              </a:pPr>
              <a:t>11</a:t>
            </a:fld>
            <a:endParaRPr lang="en-GB"/>
          </a:p>
        </p:txBody>
      </p:sp>
    </p:spTree>
    <p:extLst>
      <p:ext uri="{BB962C8B-B14F-4D97-AF65-F5344CB8AC3E}">
        <p14:creationId xmlns:p14="http://schemas.microsoft.com/office/powerpoint/2010/main" val="343192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In generale, è atteso un aumento degli indicatori di temperatura media e degli estremi su tutta l’area di studio con una magnitudo strettamente collegata alle ipotesi di scenario considerate. In particolare, gli aumenti sono più marcati nell’ipotesi di scenario RCP8.5 rispetto allo scenario RCP4.5. In dettaglio, è atteso un aumento uniforme dal punto di vista spaziale della temperatura media (TG) di 1.3 °C e 1.5 °C per gli scenari RCP4.5 e RCP8.5 rispettivamente. Tendenze analoghe sono attese per gli estremi di temperatura massima e di temperatura minima (TX99PRCTILE e TN99PRCTILE) con incrementi medi rispettivamente di 1.4 °C e 1.6 °C per lo scenario RCP4.5 e 1.5°C e 1.5°C per lo scenario RCP8.5. Per questi indicatori, la variabilità spaziale è praticamente la stessa (deviazione standard = </a:t>
            </a:r>
            <a:r>
              <a:rPr lang="it-IT" sz="1800" b="0" dirty="0">
                <a:solidFill>
                  <a:srgbClr val="000000"/>
                </a:solidFill>
                <a:effectLst/>
                <a:latin typeface="Palatino Linotype" panose="02040502050505030304" pitchFamily="18" charset="0"/>
                <a:ea typeface="MS Mincho" panose="02020609040205080304" pitchFamily="49" charset="-128"/>
                <a:cs typeface="Calibri" panose="020F0502020204030204" pitchFamily="34" charset="0"/>
              </a:rPr>
              <a:t>±0.2 °C). Per quanto riguarda le variazioni in numeri di giorni/occorrenze di indicatori legati alla temperatura massima e alla temperatura minima, è atteso un aumento del numero di ondate di caldo (HW) di 7 giorni per lo scenario RCP4.5 e 86 giorni per lo scenario RCP4.5; allo stesso modo, è proiettato un aumento percentuale del numero di eventi di ondate di calore (HWN) del 105% per lo scenario RCP4.5 e del 106% per lo scenario RCP8.5, con una significativa variabilità spaziale (deviazione standard di ±22% nel primo caso e ±27% nel secondo caso). Anche l’indice di durata dei periodi di caldo (WSDI) è atteso aumentare nel 2021-2050 rispetto al 1981-2100 di 13 giorni per lo scenario RCP4.5 e 11 giorni per lo scenario RCP8.5.</a:t>
            </a: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 Infine, è proiettato un aumento del numero di notti tropicali (TR) di circa 17 giorni per entrambi gli scenari con maggiori variazioni lungo la costa orientale dell’isola.</a:t>
            </a:r>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50B6AFD-67C8-4793-977C-E6BFE9D9A3DC}" type="slidenum">
              <a:rPr lang="it-IT" smtClean="0"/>
              <a:t>12</a:t>
            </a:fld>
            <a:endParaRPr lang="it-IT"/>
          </a:p>
        </p:txBody>
      </p:sp>
    </p:spTree>
    <p:extLst>
      <p:ext uri="{BB962C8B-B14F-4D97-AF65-F5344CB8AC3E}">
        <p14:creationId xmlns:p14="http://schemas.microsoft.com/office/powerpoint/2010/main" val="287597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Per quanto riguarda la precipitazione, le proiezioni sotto le due ipotesi di scenario considerate indicano un leggero incremento della precipitazione cumulata sull’anno (PRCPTOT) con una variabilità spaziale desunta dalla deviazione standard del 6% sotto lo scenario RCP4.5 e del 3% sotto lo scenario RCP8.5. Dal punto di vista spaziale, inoltre, si nota una riduzione a nord della Sardegna e un aumento al sud. L’analisi degli estremi di precipitazione restituisce un generale incremento dei massimi di pioggia in 1-giorno (RX1DAY) e degli indicatori espressi in termini di percentili (ad esempio PR99PRCTILE). Per entrambi gli indicatori, tali incrementi sono maggiori sotto lo scenario RCP4.5 (23% e 26% rispettivamente) rispetto allo scenario RCP8.5 (17% e 20% rispettivamente) con anche una maggiore variabilità spaziale. Ciononostante, solo in alcune aree della Sardegna è atteso un lieve aumento, di al più 2 giorni, del numero di giorni con precipitazione intensa (R20). Infine, in accordo con la definizione di scenario RCP4.5, è atteso un aumento del massimo numero di giorni consecutivi con assenza di precipitazioni (CDD) sulla parte settentrionale dell’area di studio, mentre in gran parte del centro e del sud della Sardegna è attesa una riduzione di tali valori. Al contrario, le proiezioni mostrano un aumento di CDD nel caso dello scenario RCP8.5 su gran parte della regione. </a:t>
            </a:r>
            <a:endParaRPr lang="it-IT"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50B6AFD-67C8-4793-977C-E6BFE9D9A3DC}" type="slidenum">
              <a:rPr lang="it-IT" smtClean="0"/>
              <a:t>13</a:t>
            </a:fld>
            <a:endParaRPr lang="it-IT"/>
          </a:p>
        </p:txBody>
      </p:sp>
    </p:spTree>
    <p:extLst>
      <p:ext uri="{BB962C8B-B14F-4D97-AF65-F5344CB8AC3E}">
        <p14:creationId xmlns:p14="http://schemas.microsoft.com/office/powerpoint/2010/main" val="147369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50B6AFD-67C8-4793-977C-E6BFE9D9A3DC}" type="slidenum">
              <a:rPr lang="it-IT" smtClean="0"/>
              <a:t>14</a:t>
            </a:fld>
            <a:endParaRPr lang="it-IT"/>
          </a:p>
        </p:txBody>
      </p:sp>
    </p:spTree>
    <p:extLst>
      <p:ext uri="{BB962C8B-B14F-4D97-AF65-F5344CB8AC3E}">
        <p14:creationId xmlns:p14="http://schemas.microsoft.com/office/powerpoint/2010/main" val="240287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3838" y="808038"/>
            <a:ext cx="7185026" cy="4041775"/>
          </a:xfrm>
        </p:spPr>
      </p:sp>
      <p:sp>
        <p:nvSpPr>
          <p:cNvPr id="3" name="Segnaposto note 2"/>
          <p:cNvSpPr>
            <a:spLocks noGrp="1"/>
          </p:cNvSpPr>
          <p:nvPr>
            <p:ph type="body" idx="1"/>
          </p:nvPr>
        </p:nvSpPr>
        <p:spPr/>
        <p:txBody>
          <a:bodyPr>
            <a:normAutofit/>
          </a:bodyPr>
          <a:lstStyle/>
          <a:p>
            <a:endParaRPr lang="en-GB" sz="1400" dirty="0"/>
          </a:p>
        </p:txBody>
      </p:sp>
      <p:sp>
        <p:nvSpPr>
          <p:cNvPr id="4" name="Segnaposto numero diapositiva 3"/>
          <p:cNvSpPr>
            <a:spLocks noGrp="1"/>
          </p:cNvSpPr>
          <p:nvPr>
            <p:ph type="sldNum" sz="quarter" idx="10"/>
          </p:nvPr>
        </p:nvSpPr>
        <p:spPr/>
        <p:txBody>
          <a:bodyPr/>
          <a:lstStyle/>
          <a:p>
            <a:pPr>
              <a:defRPr/>
            </a:pPr>
            <a:fld id="{3C873EEA-C115-2C4E-86CB-25E2868CBFB3}" type="slidenum">
              <a:rPr lang="it-IT" smtClean="0"/>
              <a:pPr>
                <a:defRPr/>
              </a:pPr>
              <a:t>15</a:t>
            </a:fld>
            <a:endParaRPr lang="it-IT"/>
          </a:p>
        </p:txBody>
      </p:sp>
    </p:spTree>
    <p:extLst>
      <p:ext uri="{BB962C8B-B14F-4D97-AF65-F5344CB8AC3E}">
        <p14:creationId xmlns:p14="http://schemas.microsoft.com/office/powerpoint/2010/main" val="225091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 slide">
    <p:bg>
      <p:bgPr>
        <a:solidFill>
          <a:srgbClr val="F4DD51"/>
        </a:solidFill>
        <a:effectLst/>
      </p:bgPr>
    </p:bg>
    <p:spTree>
      <p:nvGrpSpPr>
        <p:cNvPr id="1" name="Shape 6"/>
        <p:cNvGrpSpPr/>
        <p:nvPr/>
      </p:nvGrpSpPr>
      <p:grpSpPr>
        <a:xfrm>
          <a:off x="0" y="0"/>
          <a:ext cx="0" cy="0"/>
          <a:chOff x="0" y="0"/>
          <a:chExt cx="0" cy="0"/>
        </a:xfrm>
      </p:grpSpPr>
      <p:sp>
        <p:nvSpPr>
          <p:cNvPr id="7" name="Google Shape;7;p15"/>
          <p:cNvSpPr/>
          <p:nvPr/>
        </p:nvSpPr>
        <p:spPr>
          <a:xfrm flipH="1">
            <a:off x="-1" y="5864990"/>
            <a:ext cx="9571319" cy="998064"/>
          </a:xfrm>
          <a:custGeom>
            <a:avLst/>
            <a:gdLst/>
            <a:ahLst/>
            <a:cxnLst/>
            <a:rect l="l" t="t" r="r" b="b"/>
            <a:pathLst>
              <a:path w="10337462" h="998064" extrusionOk="0">
                <a:moveTo>
                  <a:pt x="0" y="993604"/>
                </a:moveTo>
                <a:lnTo>
                  <a:pt x="525192" y="0"/>
                </a:lnTo>
                <a:lnTo>
                  <a:pt x="10337088" y="10846"/>
                </a:lnTo>
                <a:cubicBezTo>
                  <a:pt x="10338690" y="338432"/>
                  <a:pt x="10334532" y="670478"/>
                  <a:pt x="10336134" y="998064"/>
                </a:cubicBezTo>
                <a:lnTo>
                  <a:pt x="0" y="993604"/>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434343"/>
              </a:solidFill>
              <a:latin typeface="Calibri"/>
              <a:ea typeface="Calibri"/>
              <a:cs typeface="Calibri"/>
              <a:sym typeface="Calibri"/>
            </a:endParaRPr>
          </a:p>
        </p:txBody>
      </p:sp>
      <p:sp>
        <p:nvSpPr>
          <p:cNvPr id="8" name="Google Shape;8;p15"/>
          <p:cNvSpPr/>
          <p:nvPr/>
        </p:nvSpPr>
        <p:spPr>
          <a:xfrm>
            <a:off x="6082641" y="-3424"/>
            <a:ext cx="6122806" cy="6867479"/>
          </a:xfrm>
          <a:custGeom>
            <a:avLst/>
            <a:gdLst/>
            <a:ahLst/>
            <a:cxnLst/>
            <a:rect l="l" t="t" r="r" b="b"/>
            <a:pathLst>
              <a:path w="180532" h="207900" extrusionOk="0">
                <a:moveTo>
                  <a:pt x="0" y="117"/>
                </a:moveTo>
                <a:lnTo>
                  <a:pt x="101450" y="207866"/>
                </a:lnTo>
                <a:lnTo>
                  <a:pt x="180532" y="207900"/>
                </a:lnTo>
                <a:lnTo>
                  <a:pt x="180286" y="0"/>
                </a:lnTo>
                <a:lnTo>
                  <a:pt x="0" y="117"/>
                </a:lnTo>
                <a:close/>
              </a:path>
            </a:pathLst>
          </a:custGeom>
          <a:solidFill>
            <a:schemeClr val="lt1"/>
          </a:solidFill>
          <a:ln>
            <a:noFill/>
          </a:ln>
        </p:spPr>
      </p:sp>
      <p:sp>
        <p:nvSpPr>
          <p:cNvPr id="9" name="Google Shape;9;p15"/>
          <p:cNvSpPr/>
          <p:nvPr/>
        </p:nvSpPr>
        <p:spPr>
          <a:xfrm flipH="1">
            <a:off x="1371299" y="5447683"/>
            <a:ext cx="10821546" cy="460393"/>
          </a:xfrm>
          <a:custGeom>
            <a:avLst/>
            <a:gdLst/>
            <a:ahLst/>
            <a:cxnLst/>
            <a:rect l="l" t="t" r="r" b="b"/>
            <a:pathLst>
              <a:path w="10821546" h="526760" extrusionOk="0">
                <a:moveTo>
                  <a:pt x="0" y="526760"/>
                </a:moveTo>
                <a:cubicBezTo>
                  <a:pt x="186" y="351173"/>
                  <a:pt x="371" y="175587"/>
                  <a:pt x="557" y="0"/>
                </a:cubicBezTo>
                <a:lnTo>
                  <a:pt x="10821546" y="9939"/>
                </a:lnTo>
                <a:lnTo>
                  <a:pt x="10612491" y="493397"/>
                </a:lnTo>
                <a:lnTo>
                  <a:pt x="0" y="526760"/>
                </a:lnTo>
                <a:close/>
              </a:path>
            </a:pathLst>
          </a:custGeom>
          <a:blipFill rotWithShape="1">
            <a:blip r:embed="rId2">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0" name="Google Shape;10;p15"/>
          <p:cNvSpPr txBox="1">
            <a:spLocks noGrp="1"/>
          </p:cNvSpPr>
          <p:nvPr>
            <p:ph type="ctrTitle"/>
          </p:nvPr>
        </p:nvSpPr>
        <p:spPr>
          <a:xfrm>
            <a:off x="1371299" y="1851391"/>
            <a:ext cx="10513492" cy="2287034"/>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Calibri"/>
              <a:buNone/>
              <a:defRPr sz="6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subTitle" idx="1"/>
          </p:nvPr>
        </p:nvSpPr>
        <p:spPr>
          <a:xfrm>
            <a:off x="1371299" y="4210138"/>
            <a:ext cx="10513491" cy="623475"/>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222222"/>
              </a:buClr>
              <a:buSzPts val="2400"/>
              <a:buFont typeface="Arial"/>
              <a:buNone/>
              <a:defRPr sz="3000" b="0" i="0" u="none" strike="noStrike" cap="none">
                <a:solidFill>
                  <a:srgbClr val="2EB4A3"/>
                </a:solidFill>
                <a:latin typeface="Calibri"/>
                <a:ea typeface="Calibri"/>
                <a:cs typeface="Calibri"/>
                <a:sym typeface="Calibri"/>
              </a:defRPr>
            </a:lvl1pPr>
            <a:lvl2pPr marR="0" lvl="1" algn="l" rtl="0">
              <a:lnSpc>
                <a:spcPct val="90000"/>
              </a:lnSpc>
              <a:spcBef>
                <a:spcPts val="0"/>
              </a:spcBef>
              <a:spcAft>
                <a:spcPts val="0"/>
              </a:spcAft>
              <a:buClr>
                <a:srgbClr val="222222"/>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222222"/>
              </a:buClr>
              <a:buSzPts val="2400"/>
              <a:buFont typeface="Arial"/>
              <a:buNone/>
              <a:defRPr sz="20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body" idx="2"/>
          </p:nvPr>
        </p:nvSpPr>
        <p:spPr>
          <a:xfrm>
            <a:off x="9701834" y="274508"/>
            <a:ext cx="2183381" cy="602599"/>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body" idx="3"/>
          </p:nvPr>
        </p:nvSpPr>
        <p:spPr>
          <a:xfrm>
            <a:off x="1370454" y="4905326"/>
            <a:ext cx="10514336" cy="555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p:nvPr/>
        </p:nvSpPr>
        <p:spPr>
          <a:xfrm>
            <a:off x="178113" y="191528"/>
            <a:ext cx="1743150" cy="1743150"/>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5" name="Google Shape;15;p15"/>
          <p:cNvPicPr preferRelativeResize="0"/>
          <p:nvPr/>
        </p:nvPicPr>
        <p:blipFill rotWithShape="1">
          <a:blip r:embed="rId3">
            <a:alphaModFix/>
          </a:blip>
          <a:srcRect/>
          <a:stretch/>
        </p:blipFill>
        <p:spPr>
          <a:xfrm>
            <a:off x="332948" y="329650"/>
            <a:ext cx="1458642" cy="1459856"/>
          </a:xfrm>
          <a:prstGeom prst="rect">
            <a:avLst/>
          </a:prstGeom>
          <a:noFill/>
          <a:ln>
            <a:noFill/>
          </a:ln>
        </p:spPr>
      </p:pic>
      <p:pic>
        <p:nvPicPr>
          <p:cNvPr id="16" name="Google Shape;16;p15"/>
          <p:cNvPicPr preferRelativeResize="0"/>
          <p:nvPr/>
        </p:nvPicPr>
        <p:blipFill rotWithShape="1">
          <a:blip r:embed="rId4">
            <a:alphaModFix/>
          </a:blip>
          <a:srcRect/>
          <a:stretch/>
        </p:blipFill>
        <p:spPr>
          <a:xfrm>
            <a:off x="130092" y="6358933"/>
            <a:ext cx="1791171" cy="399485"/>
          </a:xfrm>
          <a:prstGeom prst="rect">
            <a:avLst/>
          </a:prstGeom>
          <a:noFill/>
          <a:ln>
            <a:noFill/>
          </a:ln>
        </p:spPr>
      </p:pic>
      <p:sp>
        <p:nvSpPr>
          <p:cNvPr id="17" name="Google Shape;17;p15"/>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a:solidFill>
                  <a:srgbClr val="000000"/>
                </a:solidFill>
                <a:latin typeface="Calibri"/>
                <a:ea typeface="Calibri"/>
                <a:cs typeface="Calibri"/>
                <a:sym typeface="Calibri"/>
              </a:rPr>
              <a:t>Grant Agreement No. 101112972</a:t>
            </a:r>
            <a:endParaRPr sz="13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C43E22D-3749-4576-B1FD-0A2A673A574D}" type="datetimeFigureOut">
              <a:rPr lang="it-IT" smtClean="0"/>
              <a:t>13/02/25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C2DC0C-E0A5-4FE1-A2ED-263FC6CB0386}" type="slidenum">
              <a:rPr lang="it-IT" smtClean="0"/>
              <a:t>‹N›</a:t>
            </a:fld>
            <a:endParaRPr lang="it-IT"/>
          </a:p>
        </p:txBody>
      </p:sp>
    </p:spTree>
    <p:extLst>
      <p:ext uri="{BB962C8B-B14F-4D97-AF65-F5344CB8AC3E}">
        <p14:creationId xmlns:p14="http://schemas.microsoft.com/office/powerpoint/2010/main" val="139971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slide">
  <p:cSld name="Contents slide">
    <p:bg>
      <p:bgPr>
        <a:solidFill>
          <a:srgbClr val="EE6E55"/>
        </a:solidFill>
        <a:effectLst/>
      </p:bgPr>
    </p:bg>
    <p:spTree>
      <p:nvGrpSpPr>
        <p:cNvPr id="1" name="Shape 18"/>
        <p:cNvGrpSpPr/>
        <p:nvPr/>
      </p:nvGrpSpPr>
      <p:grpSpPr>
        <a:xfrm>
          <a:off x="0" y="0"/>
          <a:ext cx="0" cy="0"/>
          <a:chOff x="0" y="0"/>
          <a:chExt cx="0" cy="0"/>
        </a:xfrm>
      </p:grpSpPr>
      <p:sp>
        <p:nvSpPr>
          <p:cNvPr id="19" name="Google Shape;19;p16"/>
          <p:cNvSpPr/>
          <p:nvPr/>
        </p:nvSpPr>
        <p:spPr>
          <a:xfrm>
            <a:off x="148156" y="-2166"/>
            <a:ext cx="4197133" cy="6893334"/>
          </a:xfrm>
          <a:custGeom>
            <a:avLst/>
            <a:gdLst/>
            <a:ahLst/>
            <a:cxnLst/>
            <a:rect l="l" t="t" r="r" b="b"/>
            <a:pathLst>
              <a:path w="125914" h="206800" extrusionOk="0">
                <a:moveTo>
                  <a:pt x="125914" y="206800"/>
                </a:moveTo>
                <a:lnTo>
                  <a:pt x="23918" y="213"/>
                </a:lnTo>
                <a:lnTo>
                  <a:pt x="0" y="0"/>
                </a:lnTo>
                <a:cubicBezTo>
                  <a:pt x="441" y="69461"/>
                  <a:pt x="-264" y="136552"/>
                  <a:pt x="177" y="206013"/>
                </a:cubicBezTo>
                <a:lnTo>
                  <a:pt x="125914" y="20680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6"/>
          <p:cNvSpPr/>
          <p:nvPr/>
        </p:nvSpPr>
        <p:spPr>
          <a:xfrm flipH="1">
            <a:off x="2172400" y="6548485"/>
            <a:ext cx="10019598" cy="335174"/>
          </a:xfrm>
          <a:custGeom>
            <a:avLst/>
            <a:gdLst/>
            <a:ahLst/>
            <a:cxnLst/>
            <a:rect l="l" t="t" r="r" b="b"/>
            <a:pathLst>
              <a:path w="10979288" h="315952" extrusionOk="0">
                <a:moveTo>
                  <a:pt x="1971" y="315952"/>
                </a:moveTo>
                <a:cubicBezTo>
                  <a:pt x="3400" y="214619"/>
                  <a:pt x="-1147" y="101333"/>
                  <a:pt x="282" y="0"/>
                </a:cubicBezTo>
                <a:lnTo>
                  <a:pt x="10979288" y="0"/>
                </a:lnTo>
                <a:lnTo>
                  <a:pt x="10822600" y="304000"/>
                </a:lnTo>
                <a:lnTo>
                  <a:pt x="1971" y="315952"/>
                </a:lnTo>
                <a:close/>
              </a:path>
            </a:pathLst>
          </a:custGeom>
          <a:blipFill rotWithShape="1">
            <a:blip r:embed="rId2">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1" name="Google Shape;21;p16"/>
          <p:cNvSpPr/>
          <p:nvPr/>
        </p:nvSpPr>
        <p:spPr>
          <a:xfrm flipH="1">
            <a:off x="0" y="-2171"/>
            <a:ext cx="1338228" cy="1000873"/>
          </a:xfrm>
          <a:custGeom>
            <a:avLst/>
            <a:gdLst/>
            <a:ahLst/>
            <a:cxnLst/>
            <a:rect l="l" t="t" r="r" b="b"/>
            <a:pathLst>
              <a:path w="1244315" h="998800" extrusionOk="0">
                <a:moveTo>
                  <a:pt x="0" y="998800"/>
                </a:moveTo>
                <a:lnTo>
                  <a:pt x="514801" y="0"/>
                </a:lnTo>
                <a:lnTo>
                  <a:pt x="1244315" y="3337"/>
                </a:lnTo>
                <a:lnTo>
                  <a:pt x="1243448" y="998800"/>
                </a:lnTo>
                <a:lnTo>
                  <a:pt x="0" y="998800"/>
                </a:lnTo>
                <a:close/>
              </a:path>
            </a:pathLst>
          </a:custGeom>
          <a:solidFill>
            <a:srgbClr val="F4DD5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2" name="Google Shape;22;p16"/>
          <p:cNvSpPr/>
          <p:nvPr/>
        </p:nvSpPr>
        <p:spPr>
          <a:xfrm flipH="1">
            <a:off x="773968" y="-1"/>
            <a:ext cx="663759" cy="998703"/>
          </a:xfrm>
          <a:custGeom>
            <a:avLst/>
            <a:gdLst/>
            <a:ahLst/>
            <a:cxnLst/>
            <a:rect l="l" t="t" r="r" b="b"/>
            <a:pathLst>
              <a:path w="663759" h="998703" extrusionOk="0">
                <a:moveTo>
                  <a:pt x="0" y="998703"/>
                </a:moveTo>
                <a:lnTo>
                  <a:pt x="491158" y="0"/>
                </a:lnTo>
                <a:lnTo>
                  <a:pt x="663759" y="0"/>
                </a:lnTo>
                <a:lnTo>
                  <a:pt x="170080" y="998703"/>
                </a:lnTo>
                <a:lnTo>
                  <a:pt x="0" y="998703"/>
                </a:lnTo>
                <a:close/>
              </a:path>
            </a:pathLst>
          </a:custGeom>
          <a:blipFill rotWithShape="1">
            <a:blip r:embed="rId3">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 name="Google Shape;23;p16"/>
          <p:cNvSpPr/>
          <p:nvPr/>
        </p:nvSpPr>
        <p:spPr>
          <a:xfrm>
            <a:off x="0" y="998702"/>
            <a:ext cx="433137" cy="585929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16"/>
          <p:cNvPicPr preferRelativeResize="0"/>
          <p:nvPr/>
        </p:nvPicPr>
        <p:blipFill rotWithShape="1">
          <a:blip r:embed="rId4">
            <a:alphaModFix/>
          </a:blip>
          <a:srcRect/>
          <a:stretch/>
        </p:blipFill>
        <p:spPr>
          <a:xfrm>
            <a:off x="130092" y="6358933"/>
            <a:ext cx="1791171" cy="399485"/>
          </a:xfrm>
          <a:prstGeom prst="rect">
            <a:avLst/>
          </a:prstGeom>
          <a:noFill/>
          <a:ln>
            <a:noFill/>
          </a:ln>
        </p:spPr>
      </p:pic>
      <p:sp>
        <p:nvSpPr>
          <p:cNvPr id="25" name="Google Shape;25;p16"/>
          <p:cNvSpPr/>
          <p:nvPr/>
        </p:nvSpPr>
        <p:spPr>
          <a:xfrm>
            <a:off x="130092" y="87360"/>
            <a:ext cx="784745" cy="784745"/>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26" name="Google Shape;26;p16"/>
          <p:cNvPicPr preferRelativeResize="0"/>
          <p:nvPr/>
        </p:nvPicPr>
        <p:blipFill rotWithShape="1">
          <a:blip r:embed="rId5">
            <a:alphaModFix/>
          </a:blip>
          <a:srcRect/>
          <a:stretch/>
        </p:blipFill>
        <p:spPr>
          <a:xfrm>
            <a:off x="204769" y="163028"/>
            <a:ext cx="642064" cy="642599"/>
          </a:xfrm>
          <a:prstGeom prst="rect">
            <a:avLst/>
          </a:prstGeom>
          <a:noFill/>
          <a:ln>
            <a:noFill/>
          </a:ln>
        </p:spPr>
      </p:pic>
      <p:sp>
        <p:nvSpPr>
          <p:cNvPr id="27" name="Google Shape;27;p16"/>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a:solidFill>
                  <a:srgbClr val="000000"/>
                </a:solidFill>
                <a:latin typeface="Calibri"/>
                <a:ea typeface="Calibri"/>
                <a:cs typeface="Calibri"/>
                <a:sym typeface="Calibri"/>
              </a:rPr>
              <a:t>Grant Agreement No. 101112972</a:t>
            </a:r>
            <a:endParaRPr sz="13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inverted">
  <p:cSld name="back cover">
    <p:bg>
      <p:bgPr>
        <a:solidFill>
          <a:srgbClr val="F4DD51"/>
        </a:solidFill>
        <a:effectLst/>
      </p:bgPr>
    </p:bg>
    <p:spTree>
      <p:nvGrpSpPr>
        <p:cNvPr id="1" name="Shape 55"/>
        <p:cNvGrpSpPr/>
        <p:nvPr/>
      </p:nvGrpSpPr>
      <p:grpSpPr>
        <a:xfrm>
          <a:off x="0" y="0"/>
          <a:ext cx="0" cy="0"/>
          <a:chOff x="0" y="0"/>
          <a:chExt cx="0" cy="0"/>
        </a:xfrm>
      </p:grpSpPr>
      <p:sp>
        <p:nvSpPr>
          <p:cNvPr id="56" name="Google Shape;56;p26"/>
          <p:cNvSpPr/>
          <p:nvPr/>
        </p:nvSpPr>
        <p:spPr>
          <a:xfrm>
            <a:off x="-12399" y="-2167"/>
            <a:ext cx="4341500" cy="6877301"/>
          </a:xfrm>
          <a:custGeom>
            <a:avLst/>
            <a:gdLst/>
            <a:ahLst/>
            <a:cxnLst/>
            <a:rect l="l" t="t" r="r" b="b"/>
            <a:pathLst>
              <a:path w="130245" h="206319" extrusionOk="0">
                <a:moveTo>
                  <a:pt x="130245" y="206319"/>
                </a:moveTo>
                <a:lnTo>
                  <a:pt x="23918" y="213"/>
                </a:lnTo>
                <a:lnTo>
                  <a:pt x="0" y="0"/>
                </a:lnTo>
                <a:cubicBezTo>
                  <a:pt x="441" y="69461"/>
                  <a:pt x="-264" y="136552"/>
                  <a:pt x="177" y="206013"/>
                </a:cubicBezTo>
                <a:lnTo>
                  <a:pt x="130245" y="206319"/>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p:nvPr/>
        </p:nvSpPr>
        <p:spPr>
          <a:xfrm flipH="1">
            <a:off x="4461" y="-98"/>
            <a:ext cx="1244315" cy="998800"/>
          </a:xfrm>
          <a:custGeom>
            <a:avLst/>
            <a:gdLst/>
            <a:ahLst/>
            <a:cxnLst/>
            <a:rect l="l" t="t" r="r" b="b"/>
            <a:pathLst>
              <a:path w="1244315" h="998800" extrusionOk="0">
                <a:moveTo>
                  <a:pt x="0" y="998800"/>
                </a:moveTo>
                <a:lnTo>
                  <a:pt x="514801" y="0"/>
                </a:lnTo>
                <a:lnTo>
                  <a:pt x="1244315" y="3337"/>
                </a:lnTo>
                <a:lnTo>
                  <a:pt x="1243448" y="998800"/>
                </a:lnTo>
                <a:lnTo>
                  <a:pt x="0" y="998800"/>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8" name="Google Shape;58;p26"/>
          <p:cNvSpPr/>
          <p:nvPr/>
        </p:nvSpPr>
        <p:spPr>
          <a:xfrm flipH="1">
            <a:off x="628409" y="-1"/>
            <a:ext cx="690653" cy="998703"/>
          </a:xfrm>
          <a:custGeom>
            <a:avLst/>
            <a:gdLst/>
            <a:ahLst/>
            <a:cxnLst/>
            <a:rect l="l" t="t" r="r" b="b"/>
            <a:pathLst>
              <a:path w="690653" h="998703" extrusionOk="0">
                <a:moveTo>
                  <a:pt x="0" y="998702"/>
                </a:moveTo>
                <a:lnTo>
                  <a:pt x="518052" y="0"/>
                </a:lnTo>
                <a:lnTo>
                  <a:pt x="690653" y="0"/>
                </a:lnTo>
                <a:lnTo>
                  <a:pt x="175458" y="998703"/>
                </a:lnTo>
                <a:lnTo>
                  <a:pt x="0" y="998702"/>
                </a:lnTo>
                <a:close/>
              </a:path>
            </a:pathLst>
          </a:custGeom>
          <a:blipFill rotWithShape="1">
            <a:blip r:embed="rId2">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9" name="Google Shape;59;p26"/>
          <p:cNvSpPr/>
          <p:nvPr/>
        </p:nvSpPr>
        <p:spPr>
          <a:xfrm flipH="1">
            <a:off x="2063754" y="6566424"/>
            <a:ext cx="10128246" cy="315952"/>
          </a:xfrm>
          <a:custGeom>
            <a:avLst/>
            <a:gdLst/>
            <a:ahLst/>
            <a:cxnLst/>
            <a:rect l="l" t="t" r="r" b="b"/>
            <a:pathLst>
              <a:path w="10979288" h="315952" extrusionOk="0">
                <a:moveTo>
                  <a:pt x="1971" y="315952"/>
                </a:moveTo>
                <a:cubicBezTo>
                  <a:pt x="3400" y="214619"/>
                  <a:pt x="-1147" y="101333"/>
                  <a:pt x="282" y="0"/>
                </a:cubicBezTo>
                <a:lnTo>
                  <a:pt x="10979288" y="0"/>
                </a:lnTo>
                <a:lnTo>
                  <a:pt x="10822600" y="304000"/>
                </a:lnTo>
                <a:lnTo>
                  <a:pt x="1971" y="315952"/>
                </a:lnTo>
                <a:close/>
              </a:path>
            </a:pathLst>
          </a:custGeom>
          <a:blipFill rotWithShape="1">
            <a:blip r:embed="rId3">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60" name="Google Shape;60;p26"/>
          <p:cNvPicPr preferRelativeResize="0"/>
          <p:nvPr/>
        </p:nvPicPr>
        <p:blipFill rotWithShape="1">
          <a:blip r:embed="rId4">
            <a:alphaModFix/>
          </a:blip>
          <a:srcRect/>
          <a:stretch/>
        </p:blipFill>
        <p:spPr>
          <a:xfrm>
            <a:off x="235600" y="1185351"/>
            <a:ext cx="1174853" cy="1175832"/>
          </a:xfrm>
          <a:prstGeom prst="rect">
            <a:avLst/>
          </a:prstGeom>
          <a:noFill/>
          <a:ln>
            <a:noFill/>
          </a:ln>
        </p:spPr>
      </p:pic>
      <p:sp>
        <p:nvSpPr>
          <p:cNvPr id="61" name="Google Shape;61;p26"/>
          <p:cNvSpPr txBox="1">
            <a:spLocks noGrp="1"/>
          </p:cNvSpPr>
          <p:nvPr>
            <p:ph type="body" idx="1"/>
          </p:nvPr>
        </p:nvSpPr>
        <p:spPr>
          <a:xfrm>
            <a:off x="6093069" y="5379789"/>
            <a:ext cx="5756030" cy="51157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2EB4A3"/>
              </a:buClr>
              <a:buSzPts val="2400"/>
              <a:buFont typeface="Arial"/>
              <a:buNone/>
              <a:defRPr sz="2400" b="0" i="0" u="none" strike="noStrike" cap="none">
                <a:solidFill>
                  <a:srgbClr val="2EB4A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6"/>
          <p:cNvSpPr txBox="1">
            <a:spLocks noGrp="1"/>
          </p:cNvSpPr>
          <p:nvPr>
            <p:ph type="body" idx="2"/>
          </p:nvPr>
        </p:nvSpPr>
        <p:spPr>
          <a:xfrm>
            <a:off x="6093069" y="4868093"/>
            <a:ext cx="5756030" cy="51157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EE6E55"/>
              </a:buClr>
              <a:buSzPts val="3200"/>
              <a:buFont typeface="Arial"/>
              <a:buNone/>
              <a:defRPr sz="3200" b="1" i="0" u="none" strike="noStrike" cap="none">
                <a:solidFill>
                  <a:srgbClr val="EE6E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 name="Google Shape;63;p26"/>
          <p:cNvPicPr preferRelativeResize="0"/>
          <p:nvPr/>
        </p:nvPicPr>
        <p:blipFill rotWithShape="1">
          <a:blip r:embed="rId5">
            <a:alphaModFix/>
          </a:blip>
          <a:srcRect/>
          <a:stretch/>
        </p:blipFill>
        <p:spPr>
          <a:xfrm>
            <a:off x="130092" y="6358933"/>
            <a:ext cx="1791171" cy="399485"/>
          </a:xfrm>
          <a:prstGeom prst="rect">
            <a:avLst/>
          </a:prstGeom>
          <a:noFill/>
          <a:ln>
            <a:noFill/>
          </a:ln>
        </p:spPr>
      </p:pic>
      <p:sp>
        <p:nvSpPr>
          <p:cNvPr id="64" name="Google Shape;64;p26"/>
          <p:cNvSpPr txBox="1">
            <a:spLocks noGrp="1"/>
          </p:cNvSpPr>
          <p:nvPr>
            <p:ph type="body" idx="3"/>
          </p:nvPr>
        </p:nvSpPr>
        <p:spPr>
          <a:xfrm>
            <a:off x="4140200" y="3803942"/>
            <a:ext cx="7708899" cy="1064028"/>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EE6E55"/>
              </a:buClr>
              <a:buSzPts val="3200"/>
              <a:buFont typeface="Arial"/>
              <a:buNone/>
              <a:defRPr sz="6000" b="1" i="0" u="none" strike="noStrike" cap="none">
                <a:solidFill>
                  <a:srgbClr val="62C08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a:solidFill>
                  <a:srgbClr val="000000"/>
                </a:solidFill>
                <a:latin typeface="Calibri"/>
                <a:ea typeface="Calibri"/>
                <a:cs typeface="Calibri"/>
                <a:sym typeface="Calibri"/>
              </a:rPr>
              <a:t>Grant Agreement No. 101112972</a:t>
            </a:r>
            <a:endParaRPr sz="13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slide6">
  <p:cSld name="Inside slide6">
    <p:bg>
      <p:bgPr>
        <a:solidFill>
          <a:schemeClr val="lt1">
            <a:alpha val="41568"/>
          </a:schemeClr>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body" idx="1"/>
          </p:nvPr>
        </p:nvSpPr>
        <p:spPr>
          <a:xfrm>
            <a:off x="1607645" y="1748733"/>
            <a:ext cx="10099215" cy="4374481"/>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800"/>
              </a:spcBef>
              <a:spcAft>
                <a:spcPts val="0"/>
              </a:spcAft>
              <a:buClr>
                <a:schemeClr val="dk1"/>
              </a:buClr>
              <a:buSzPts val="2600"/>
              <a:buFont typeface="Arial"/>
              <a:buChar char="▸"/>
              <a:defRPr sz="14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2pPr>
            <a:lvl3pPr marL="1371600" marR="0" lvl="2"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4pPr>
            <a:lvl5pPr marL="2286000" marR="0" lvl="4"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5pPr>
            <a:lvl6pPr marL="2743200" marR="0" lvl="5"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9pPr>
          </a:lstStyle>
          <a:p>
            <a:endParaRPr/>
          </a:p>
        </p:txBody>
      </p:sp>
      <p:pic>
        <p:nvPicPr>
          <p:cNvPr id="117" name="Google Shape;117;p21"/>
          <p:cNvPicPr preferRelativeResize="0"/>
          <p:nvPr/>
        </p:nvPicPr>
        <p:blipFill rotWithShape="1">
          <a:blip r:embed="rId2">
            <a:alphaModFix/>
          </a:blip>
          <a:srcRect/>
          <a:stretch/>
        </p:blipFill>
        <p:spPr>
          <a:xfrm>
            <a:off x="130092" y="6358933"/>
            <a:ext cx="1791171" cy="399485"/>
          </a:xfrm>
          <a:prstGeom prst="rect">
            <a:avLst/>
          </a:prstGeom>
          <a:noFill/>
          <a:ln>
            <a:noFill/>
          </a:ln>
        </p:spPr>
      </p:pic>
      <p:sp>
        <p:nvSpPr>
          <p:cNvPr id="118" name="Google Shape;118;p21"/>
          <p:cNvSpPr/>
          <p:nvPr/>
        </p:nvSpPr>
        <p:spPr>
          <a:xfrm flipH="1">
            <a:off x="-2123" y="-8729"/>
            <a:ext cx="1403423" cy="965799"/>
          </a:xfrm>
          <a:custGeom>
            <a:avLst/>
            <a:gdLst/>
            <a:ahLst/>
            <a:cxnLst/>
            <a:rect l="l" t="t" r="r" b="b"/>
            <a:pathLst>
              <a:path w="1403423" h="965799" extrusionOk="0">
                <a:moveTo>
                  <a:pt x="0" y="965799"/>
                </a:moveTo>
                <a:lnTo>
                  <a:pt x="491180" y="0"/>
                </a:lnTo>
                <a:lnTo>
                  <a:pt x="1402581" y="3643"/>
                </a:lnTo>
                <a:cubicBezTo>
                  <a:pt x="1405219" y="325576"/>
                  <a:pt x="1400572" y="643866"/>
                  <a:pt x="1403210" y="965799"/>
                </a:cubicBezTo>
                <a:lnTo>
                  <a:pt x="0" y="965799"/>
                </a:lnTo>
                <a:close/>
              </a:path>
            </a:pathLst>
          </a:custGeom>
          <a:solidFill>
            <a:srgbClr val="EE6E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19" name="Google Shape;119;p21"/>
          <p:cNvSpPr/>
          <p:nvPr/>
        </p:nvSpPr>
        <p:spPr>
          <a:xfrm flipH="1">
            <a:off x="900332" y="-8942"/>
            <a:ext cx="672985" cy="966013"/>
          </a:xfrm>
          <a:custGeom>
            <a:avLst/>
            <a:gdLst/>
            <a:ahLst/>
            <a:cxnLst/>
            <a:rect l="l" t="t" r="r" b="b"/>
            <a:pathLst>
              <a:path w="672985" h="966013" extrusionOk="0">
                <a:moveTo>
                  <a:pt x="0" y="966013"/>
                </a:moveTo>
                <a:lnTo>
                  <a:pt x="500247" y="0"/>
                </a:lnTo>
                <a:lnTo>
                  <a:pt x="672985" y="0"/>
                </a:lnTo>
                <a:lnTo>
                  <a:pt x="172738" y="966013"/>
                </a:lnTo>
                <a:lnTo>
                  <a:pt x="0" y="96601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20" name="Google Shape;120;p21"/>
          <p:cNvSpPr/>
          <p:nvPr/>
        </p:nvSpPr>
        <p:spPr>
          <a:xfrm flipH="1">
            <a:off x="1170459" y="179791"/>
            <a:ext cx="10007600" cy="998800"/>
          </a:xfrm>
          <a:prstGeom prst="parallelogram">
            <a:avLst>
              <a:gd name="adj" fmla="val 51542"/>
            </a:avLst>
          </a:prstGeom>
          <a:solidFill>
            <a:srgbClr val="F4DD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21" name="Google Shape;121;p21"/>
          <p:cNvSpPr/>
          <p:nvPr/>
        </p:nvSpPr>
        <p:spPr>
          <a:xfrm flipH="1">
            <a:off x="10652214" y="176525"/>
            <a:ext cx="1542234" cy="1002065"/>
          </a:xfrm>
          <a:custGeom>
            <a:avLst/>
            <a:gdLst/>
            <a:ahLst/>
            <a:cxnLst/>
            <a:rect l="l" t="t" r="r" b="b"/>
            <a:pathLst>
              <a:path w="1542234" h="1002065" extrusionOk="0">
                <a:moveTo>
                  <a:pt x="0" y="1002065"/>
                </a:moveTo>
                <a:cubicBezTo>
                  <a:pt x="694" y="668043"/>
                  <a:pt x="1389" y="334022"/>
                  <a:pt x="2083" y="0"/>
                </a:cubicBezTo>
                <a:lnTo>
                  <a:pt x="1542234" y="3265"/>
                </a:lnTo>
                <a:lnTo>
                  <a:pt x="1027433" y="1002065"/>
                </a:lnTo>
                <a:lnTo>
                  <a:pt x="0" y="1002065"/>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EE6E55"/>
              </a:solidFill>
              <a:latin typeface="Calibri"/>
              <a:ea typeface="Calibri"/>
              <a:cs typeface="Calibri"/>
              <a:sym typeface="Calibri"/>
            </a:endParaRPr>
          </a:p>
        </p:txBody>
      </p:sp>
      <p:sp>
        <p:nvSpPr>
          <p:cNvPr id="122" name="Google Shape;122;p21"/>
          <p:cNvSpPr txBox="1">
            <a:spLocks noGrp="1"/>
          </p:cNvSpPr>
          <p:nvPr>
            <p:ph type="title"/>
          </p:nvPr>
        </p:nvSpPr>
        <p:spPr>
          <a:xfrm>
            <a:off x="1534911" y="208820"/>
            <a:ext cx="10099200" cy="998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4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9pPr>
          </a:lstStyle>
          <a:p>
            <a:endParaRPr/>
          </a:p>
        </p:txBody>
      </p:sp>
      <p:sp>
        <p:nvSpPr>
          <p:cNvPr id="123" name="Google Shape;123;p21"/>
          <p:cNvSpPr/>
          <p:nvPr/>
        </p:nvSpPr>
        <p:spPr>
          <a:xfrm>
            <a:off x="130092" y="87360"/>
            <a:ext cx="784745" cy="784745"/>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24" name="Google Shape;124;p21"/>
          <p:cNvPicPr preferRelativeResize="0"/>
          <p:nvPr/>
        </p:nvPicPr>
        <p:blipFill rotWithShape="1">
          <a:blip r:embed="rId4">
            <a:alphaModFix/>
          </a:blip>
          <a:srcRect/>
          <a:stretch/>
        </p:blipFill>
        <p:spPr>
          <a:xfrm>
            <a:off x="201432" y="166365"/>
            <a:ext cx="642064" cy="642599"/>
          </a:xfrm>
          <a:prstGeom prst="rect">
            <a:avLst/>
          </a:prstGeom>
          <a:noFill/>
          <a:ln>
            <a:noFill/>
          </a:ln>
        </p:spPr>
      </p:pic>
      <p:sp>
        <p:nvSpPr>
          <p:cNvPr id="125" name="Google Shape;125;p21"/>
          <p:cNvSpPr/>
          <p:nvPr/>
        </p:nvSpPr>
        <p:spPr>
          <a:xfrm flipH="1">
            <a:off x="2173778" y="6548485"/>
            <a:ext cx="10023137" cy="310039"/>
          </a:xfrm>
          <a:custGeom>
            <a:avLst/>
            <a:gdLst/>
            <a:ahLst/>
            <a:cxnLst/>
            <a:rect l="l" t="t" r="r" b="b"/>
            <a:pathLst>
              <a:path w="10023137" h="310039" extrusionOk="0">
                <a:moveTo>
                  <a:pt x="0" y="310039"/>
                </a:moveTo>
                <a:cubicBezTo>
                  <a:pt x="7598" y="161450"/>
                  <a:pt x="-783" y="407266"/>
                  <a:pt x="1958" y="183747"/>
                </a:cubicBezTo>
                <a:cubicBezTo>
                  <a:pt x="1215" y="149131"/>
                  <a:pt x="6271" y="34616"/>
                  <a:pt x="5528" y="0"/>
                </a:cubicBezTo>
                <a:lnTo>
                  <a:pt x="10023137" y="5919"/>
                </a:lnTo>
                <a:lnTo>
                  <a:pt x="9866449" y="309919"/>
                </a:lnTo>
                <a:lnTo>
                  <a:pt x="0" y="310039"/>
                </a:lnTo>
                <a:close/>
              </a:path>
            </a:pathLst>
          </a:custGeom>
          <a:solidFill>
            <a:srgbClr val="EE6E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26" name="Google Shape;126;p21"/>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a:solidFill>
                  <a:schemeClr val="lt1"/>
                </a:solidFill>
                <a:latin typeface="Calibri"/>
                <a:ea typeface="Calibri"/>
                <a:cs typeface="Calibri"/>
                <a:sym typeface="Calibri"/>
              </a:rPr>
              <a:t>Grant</a:t>
            </a:r>
            <a:r>
              <a:rPr lang="en" sz="1300" b="0" i="0" u="none" strike="noStrike" cap="none">
                <a:solidFill>
                  <a:srgbClr val="000000"/>
                </a:solidFill>
                <a:latin typeface="Calibri"/>
                <a:ea typeface="Calibri"/>
                <a:cs typeface="Calibri"/>
                <a:sym typeface="Calibri"/>
              </a:rPr>
              <a:t> </a:t>
            </a:r>
            <a:r>
              <a:rPr lang="en" sz="1300" b="0" i="0" u="none" strike="noStrike" cap="none">
                <a:solidFill>
                  <a:schemeClr val="lt1"/>
                </a:solidFill>
                <a:latin typeface="Calibri"/>
                <a:ea typeface="Calibri"/>
                <a:cs typeface="Calibri"/>
                <a:sym typeface="Calibri"/>
              </a:rPr>
              <a:t>Agreement No. 101112972</a:t>
            </a:r>
            <a:endParaRPr sz="13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Inside slide3">
    <p:spTree>
      <p:nvGrpSpPr>
        <p:cNvPr id="1" name="Shape 150"/>
        <p:cNvGrpSpPr/>
        <p:nvPr/>
      </p:nvGrpSpPr>
      <p:grpSpPr>
        <a:xfrm>
          <a:off x="0" y="0"/>
          <a:ext cx="0" cy="0"/>
          <a:chOff x="0" y="0"/>
          <a:chExt cx="0" cy="0"/>
        </a:xfrm>
      </p:grpSpPr>
      <p:sp>
        <p:nvSpPr>
          <p:cNvPr id="151" name="Google Shape;151;p27"/>
          <p:cNvSpPr/>
          <p:nvPr/>
        </p:nvSpPr>
        <p:spPr>
          <a:xfrm>
            <a:off x="-4469" y="-8567"/>
            <a:ext cx="4336937" cy="6884067"/>
          </a:xfrm>
          <a:custGeom>
            <a:avLst/>
            <a:gdLst/>
            <a:ahLst/>
            <a:cxnLst/>
            <a:rect l="l" t="t" r="r" b="b"/>
            <a:pathLst>
              <a:path w="132254" h="206522" extrusionOk="0">
                <a:moveTo>
                  <a:pt x="132254" y="206522"/>
                </a:moveTo>
                <a:lnTo>
                  <a:pt x="24812" y="0"/>
                </a:lnTo>
                <a:lnTo>
                  <a:pt x="0" y="78"/>
                </a:lnTo>
                <a:cubicBezTo>
                  <a:pt x="106" y="68757"/>
                  <a:pt x="-40" y="137435"/>
                  <a:pt x="66" y="206114"/>
                </a:cubicBezTo>
                <a:lnTo>
                  <a:pt x="132254" y="206522"/>
                </a:lnTo>
                <a:close/>
              </a:path>
            </a:pathLst>
          </a:custGeom>
          <a:solidFill>
            <a:srgbClr val="2EB4A3">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7"/>
          <p:cNvSpPr/>
          <p:nvPr/>
        </p:nvSpPr>
        <p:spPr>
          <a:xfrm flipH="1">
            <a:off x="793200" y="0"/>
            <a:ext cx="691200" cy="998800"/>
          </a:xfrm>
          <a:prstGeom prst="parallelogram">
            <a:avLst>
              <a:gd name="adj" fmla="val 75009"/>
            </a:avLst>
          </a:prstGeom>
          <a:blipFill rotWithShape="1">
            <a:blip r:embed="rId2">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53" name="Google Shape;153;p27"/>
          <p:cNvSpPr txBox="1">
            <a:spLocks noGrp="1"/>
          </p:cNvSpPr>
          <p:nvPr>
            <p:ph type="sldNum" idx="12"/>
          </p:nvPr>
        </p:nvSpPr>
        <p:spPr>
          <a:xfrm>
            <a:off x="0" y="0"/>
            <a:ext cx="793200" cy="975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‹N›</a:t>
            </a:fld>
            <a:endParaRPr/>
          </a:p>
        </p:txBody>
      </p:sp>
      <p:pic>
        <p:nvPicPr>
          <p:cNvPr id="154" name="Google Shape;154;p27"/>
          <p:cNvPicPr preferRelativeResize="0"/>
          <p:nvPr/>
        </p:nvPicPr>
        <p:blipFill rotWithShape="1">
          <a:blip r:embed="rId3">
            <a:alphaModFix/>
          </a:blip>
          <a:srcRect/>
          <a:stretch/>
        </p:blipFill>
        <p:spPr>
          <a:xfrm>
            <a:off x="130092" y="6358933"/>
            <a:ext cx="1791171" cy="399485"/>
          </a:xfrm>
          <a:prstGeom prst="rect">
            <a:avLst/>
          </a:prstGeom>
          <a:noFill/>
          <a:ln>
            <a:noFill/>
          </a:ln>
        </p:spPr>
      </p:pic>
      <p:sp>
        <p:nvSpPr>
          <p:cNvPr id="155" name="Google Shape;155;p27"/>
          <p:cNvSpPr/>
          <p:nvPr/>
        </p:nvSpPr>
        <p:spPr>
          <a:xfrm>
            <a:off x="130092" y="87360"/>
            <a:ext cx="784745" cy="784745"/>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56" name="Google Shape;156;p27"/>
          <p:cNvPicPr preferRelativeResize="0"/>
          <p:nvPr/>
        </p:nvPicPr>
        <p:blipFill rotWithShape="1">
          <a:blip r:embed="rId4">
            <a:alphaModFix/>
          </a:blip>
          <a:srcRect/>
          <a:stretch/>
        </p:blipFill>
        <p:spPr>
          <a:xfrm>
            <a:off x="201432" y="166365"/>
            <a:ext cx="642064" cy="642599"/>
          </a:xfrm>
          <a:prstGeom prst="rect">
            <a:avLst/>
          </a:prstGeom>
          <a:noFill/>
          <a:ln>
            <a:noFill/>
          </a:ln>
        </p:spPr>
      </p:pic>
      <p:sp>
        <p:nvSpPr>
          <p:cNvPr id="157" name="Google Shape;157;p27"/>
          <p:cNvSpPr txBox="1">
            <a:spLocks noGrp="1"/>
          </p:cNvSpPr>
          <p:nvPr>
            <p:ph type="title"/>
          </p:nvPr>
        </p:nvSpPr>
        <p:spPr>
          <a:xfrm>
            <a:off x="1534911" y="208820"/>
            <a:ext cx="10099200" cy="998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4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9pPr>
          </a:lstStyle>
          <a:p>
            <a:endParaRPr/>
          </a:p>
        </p:txBody>
      </p:sp>
      <p:sp>
        <p:nvSpPr>
          <p:cNvPr id="158" name="Google Shape;158;p27"/>
          <p:cNvSpPr txBox="1">
            <a:spLocks noGrp="1"/>
          </p:cNvSpPr>
          <p:nvPr>
            <p:ph type="body" idx="1"/>
          </p:nvPr>
        </p:nvSpPr>
        <p:spPr>
          <a:xfrm>
            <a:off x="6812411" y="1748733"/>
            <a:ext cx="4909200" cy="3813867"/>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800"/>
              </a:spcBef>
              <a:spcAft>
                <a:spcPts val="0"/>
              </a:spcAft>
              <a:buClr>
                <a:schemeClr val="dk1"/>
              </a:buClr>
              <a:buSzPts val="2600"/>
              <a:buFont typeface="Arial"/>
              <a:buChar char="▸"/>
              <a:defRPr sz="1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2pPr>
            <a:lvl3pPr marL="1371600" marR="0" lvl="2"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4pPr>
            <a:lvl5pPr marL="2286000" marR="0" lvl="4"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5pPr>
            <a:lvl6pPr marL="2743200" marR="0" lvl="5"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9pPr>
          </a:lstStyle>
          <a:p>
            <a:endParaRPr/>
          </a:p>
        </p:txBody>
      </p:sp>
      <p:sp>
        <p:nvSpPr>
          <p:cNvPr id="159" name="Google Shape;159;p27"/>
          <p:cNvSpPr>
            <a:spLocks noGrp="1"/>
          </p:cNvSpPr>
          <p:nvPr>
            <p:ph type="pic" idx="2"/>
          </p:nvPr>
        </p:nvSpPr>
        <p:spPr>
          <a:xfrm>
            <a:off x="1571176" y="1748733"/>
            <a:ext cx="4941919" cy="3813867"/>
          </a:xfrm>
          <a:prstGeom prst="rect">
            <a:avLst/>
          </a:prstGeom>
          <a:noFill/>
          <a:ln>
            <a:noFill/>
          </a:ln>
        </p:spPr>
      </p:sp>
      <p:sp>
        <p:nvSpPr>
          <p:cNvPr id="160" name="Google Shape;160;p27"/>
          <p:cNvSpPr/>
          <p:nvPr/>
        </p:nvSpPr>
        <p:spPr>
          <a:xfrm flipH="1">
            <a:off x="1647376" y="5875067"/>
            <a:ext cx="9931400" cy="998800"/>
          </a:xfrm>
          <a:custGeom>
            <a:avLst/>
            <a:gdLst/>
            <a:ahLst/>
            <a:cxnLst/>
            <a:rect l="l" t="t" r="r" b="b"/>
            <a:pathLst>
              <a:path w="9931400" h="998800" extrusionOk="0">
                <a:moveTo>
                  <a:pt x="0" y="998800"/>
                </a:moveTo>
                <a:lnTo>
                  <a:pt x="514801" y="0"/>
                </a:lnTo>
                <a:lnTo>
                  <a:pt x="9931400" y="0"/>
                </a:lnTo>
                <a:lnTo>
                  <a:pt x="9492799" y="998800"/>
                </a:lnTo>
                <a:lnTo>
                  <a:pt x="0" y="998800"/>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61" name="Google Shape;161;p27"/>
          <p:cNvSpPr/>
          <p:nvPr/>
        </p:nvSpPr>
        <p:spPr>
          <a:xfrm flipH="1">
            <a:off x="9083805" y="5873887"/>
            <a:ext cx="3113948" cy="999979"/>
          </a:xfrm>
          <a:custGeom>
            <a:avLst/>
            <a:gdLst/>
            <a:ahLst/>
            <a:cxnLst/>
            <a:rect l="l" t="t" r="r" b="b"/>
            <a:pathLst>
              <a:path w="3113948" h="999979" extrusionOk="0">
                <a:moveTo>
                  <a:pt x="0" y="995241"/>
                </a:moveTo>
                <a:cubicBezTo>
                  <a:pt x="19" y="662308"/>
                  <a:pt x="4775" y="332933"/>
                  <a:pt x="4794" y="0"/>
                </a:cubicBezTo>
                <a:lnTo>
                  <a:pt x="3113948" y="1179"/>
                </a:lnTo>
                <a:lnTo>
                  <a:pt x="2611931" y="999979"/>
                </a:lnTo>
                <a:lnTo>
                  <a:pt x="0" y="995241"/>
                </a:lnTo>
                <a:close/>
              </a:path>
            </a:pathLst>
          </a:custGeom>
          <a:blipFill rotWithShape="1">
            <a:blip r:embed="rId2">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62" name="Google Shape;162;p27"/>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a:solidFill>
                  <a:srgbClr val="000000"/>
                </a:solidFill>
                <a:latin typeface="Calibri"/>
                <a:ea typeface="Calibri"/>
                <a:cs typeface="Calibri"/>
                <a:sym typeface="Calibri"/>
              </a:rPr>
              <a:t>Grant Agreement No. 101112972</a:t>
            </a:r>
            <a:endParaRPr sz="13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88A70-516A-4144-AFDB-88A587362F4D}" type="datetimeFigureOut">
              <a:rPr lang="it-IT" smtClean="0"/>
              <a:t>13/02/25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7EF455F-4763-2C47-9F41-97FFEA4583EE}" type="slidenum">
              <a:rPr lang="it-IT" smtClean="0"/>
              <a:t>‹N›</a:t>
            </a:fld>
            <a:endParaRPr lang="it-IT"/>
          </a:p>
        </p:txBody>
      </p:sp>
      <p:grpSp>
        <p:nvGrpSpPr>
          <p:cNvPr id="5" name="Group 4"/>
          <p:cNvGrpSpPr/>
          <p:nvPr/>
        </p:nvGrpSpPr>
        <p:grpSpPr>
          <a:xfrm>
            <a:off x="378885" y="452719"/>
            <a:ext cx="11435164"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p>
          </p:txBody>
        </p:sp>
      </p:grpSp>
    </p:spTree>
    <p:extLst>
      <p:ext uri="{BB962C8B-B14F-4D97-AF65-F5344CB8AC3E}">
        <p14:creationId xmlns:p14="http://schemas.microsoft.com/office/powerpoint/2010/main" val="25414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9A688A70-516A-4144-AFDB-88A587362F4D}" type="datetimeFigureOut">
              <a:rPr lang="it-IT" smtClean="0"/>
              <a:t>13/02/25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7EF455F-4763-2C47-9F41-97FFEA4583EE}" type="slidenum">
              <a:rPr lang="it-IT" smtClean="0"/>
              <a:t>‹N›</a:t>
            </a:fld>
            <a:endParaRPr lang="it-IT"/>
          </a:p>
        </p:txBody>
      </p:sp>
    </p:spTree>
    <p:extLst>
      <p:ext uri="{BB962C8B-B14F-4D97-AF65-F5344CB8AC3E}">
        <p14:creationId xmlns:p14="http://schemas.microsoft.com/office/powerpoint/2010/main" val="106022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5" name="Rettango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6" name="Rettango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8" name="Rettango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9" name="Rettango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2" name="Rettango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3" name="Segnaposto tes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gli stili del testo dello schema</a:t>
            </a:r>
          </a:p>
        </p:txBody>
      </p:sp>
      <p:sp>
        <p:nvSpPr>
          <p:cNvPr id="13" name="Rettango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4" name="Rettango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400"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9A688A70-516A-4144-AFDB-88A587362F4D}" type="datetimeFigureOut">
              <a:rPr lang="it-IT" smtClean="0"/>
              <a:t>13/02/25</a:t>
            </a:fld>
            <a:endParaRPr lang="it-IT"/>
          </a:p>
        </p:txBody>
      </p:sp>
      <p:sp>
        <p:nvSpPr>
          <p:cNvPr id="8" name="Connettore 1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10" name="Oval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11" name="Oval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6" name="Segnaposto numero diapositiva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7EF455F-4763-2C47-9F41-97FFEA4583EE}" type="slidenum">
              <a:rPr lang="it-IT" smtClean="0"/>
              <a:t>‹N›</a:t>
            </a:fld>
            <a:endParaRPr lang="it-IT"/>
          </a:p>
        </p:txBody>
      </p:sp>
      <p:sp>
        <p:nvSpPr>
          <p:cNvPr id="2" name="Tito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it-IT"/>
              <a:t>Fare clic per modificare stile</a:t>
            </a:r>
            <a:endParaRPr kumimoji="0" lang="en-US"/>
          </a:p>
        </p:txBody>
      </p:sp>
    </p:spTree>
    <p:extLst>
      <p:ext uri="{BB962C8B-B14F-4D97-AF65-F5344CB8AC3E}">
        <p14:creationId xmlns:p14="http://schemas.microsoft.com/office/powerpoint/2010/main" val="39553867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C43E22D-3749-4576-B1FD-0A2A673A574D}" type="datetimeFigureOut">
              <a:rPr lang="it-IT" smtClean="0"/>
              <a:t>13/02/25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C2DC0C-E0A5-4FE1-A2ED-263FC6CB0386}" type="slidenum">
              <a:rPr lang="it-IT" smtClean="0"/>
              <a:t>‹N›</a:t>
            </a:fld>
            <a:endParaRPr lang="it-IT"/>
          </a:p>
        </p:txBody>
      </p:sp>
    </p:spTree>
    <p:extLst>
      <p:ext uri="{BB962C8B-B14F-4D97-AF65-F5344CB8AC3E}">
        <p14:creationId xmlns:p14="http://schemas.microsoft.com/office/powerpoint/2010/main" val="3386223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7"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11" Type="http://schemas.openxmlformats.org/officeDocument/2006/relationships/image" Target="../media/image29.png"/><Relationship Id="rId5" Type="http://schemas.openxmlformats.org/officeDocument/2006/relationships/diagramLayout" Target="../diagrams/layout3.xml"/><Relationship Id="rId10" Type="http://schemas.openxmlformats.org/officeDocument/2006/relationships/image" Target="../media/image28.emf"/><Relationship Id="rId4" Type="http://schemas.openxmlformats.org/officeDocument/2006/relationships/diagramData" Target="../diagrams/data3.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diagramQuickStyle" Target="../diagrams/quickStyle2.xml"/><Relationship Id="rId1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18.png"/><Relationship Id="rId19" Type="http://schemas.openxmlformats.org/officeDocument/2006/relationships/image" Target="../media/image22.jpg"/><Relationship Id="rId4" Type="http://schemas.openxmlformats.org/officeDocument/2006/relationships/diagramLayout" Target="../diagrams/layout1.xml"/><Relationship Id="rId9" Type="http://schemas.openxmlformats.org/officeDocument/2006/relationships/image" Target="../media/image17.png"/><Relationship Id="rId14"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ctrTitle"/>
          </p:nvPr>
        </p:nvSpPr>
        <p:spPr>
          <a:xfrm>
            <a:off x="1370850" y="1766756"/>
            <a:ext cx="10513500" cy="2012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800"/>
              <a:buFont typeface="Calibri"/>
              <a:buNone/>
            </a:pPr>
            <a:r>
              <a:rPr lang="it-IT" sz="4800" dirty="0"/>
              <a:t>SRACC: </a:t>
            </a:r>
            <a:r>
              <a:rPr lang="it-IT" sz="4800" dirty="0" err="1"/>
              <a:t>climatic</a:t>
            </a:r>
            <a:r>
              <a:rPr lang="it-IT" sz="4800" dirty="0"/>
              <a:t> risk and </a:t>
            </a:r>
            <a:r>
              <a:rPr lang="it-IT" sz="4800" dirty="0" err="1"/>
              <a:t>vulnerability</a:t>
            </a:r>
            <a:endParaRPr sz="4800" dirty="0"/>
          </a:p>
        </p:txBody>
      </p:sp>
      <p:sp>
        <p:nvSpPr>
          <p:cNvPr id="168" name="Google Shape;168;p1"/>
          <p:cNvSpPr txBox="1">
            <a:spLocks noGrp="1"/>
          </p:cNvSpPr>
          <p:nvPr>
            <p:ph type="subTitle" idx="1"/>
          </p:nvPr>
        </p:nvSpPr>
        <p:spPr>
          <a:xfrm>
            <a:off x="307200" y="2772956"/>
            <a:ext cx="11383289" cy="1402543"/>
          </a:xfrm>
          <a:prstGeom prst="rect">
            <a:avLst/>
          </a:prstGeom>
          <a:noFill/>
          <a:ln>
            <a:noFill/>
          </a:ln>
        </p:spPr>
        <p:txBody>
          <a:bodyPr spcFirstLastPara="1" wrap="square" lIns="91425" tIns="91425" rIns="91425" bIns="91425" anchor="t" anchorCtr="0">
            <a:noAutofit/>
          </a:bodyPr>
          <a:lstStyle/>
          <a:p>
            <a:pPr lvl="0" indent="-228600" algn="just" rtl="0">
              <a:lnSpc>
                <a:spcPct val="90000"/>
              </a:lnSpc>
              <a:spcBef>
                <a:spcPts val="0"/>
              </a:spcBef>
              <a:spcAft>
                <a:spcPts val="0"/>
              </a:spcAft>
              <a:buClr>
                <a:srgbClr val="222222"/>
              </a:buClr>
              <a:buSzPts val="2400"/>
              <a:buNone/>
            </a:pPr>
            <a:r>
              <a:rPr lang="it-IT" dirty="0"/>
              <a:t>IL FUTURO DELLE SPIAGGE E DEGLI ECOSISTEMI COSTIERI IN SARDEGNA: QUALI AZIONI PER AFFRONTARE LE SFIDE CLIMATICHE?</a:t>
            </a:r>
          </a:p>
          <a:p>
            <a:pPr lvl="0" indent="-228600" algn="just" rtl="0">
              <a:lnSpc>
                <a:spcPct val="90000"/>
              </a:lnSpc>
              <a:spcBef>
                <a:spcPts val="0"/>
              </a:spcBef>
              <a:spcAft>
                <a:spcPts val="0"/>
              </a:spcAft>
              <a:buClr>
                <a:srgbClr val="222222"/>
              </a:buClr>
              <a:buSzPts val="2400"/>
              <a:buNone/>
            </a:pPr>
            <a:endParaRPr lang="it-IT" dirty="0"/>
          </a:p>
          <a:p>
            <a:pPr lvl="0" indent="-228600" algn="just" rtl="0">
              <a:lnSpc>
                <a:spcPct val="90000"/>
              </a:lnSpc>
              <a:spcBef>
                <a:spcPts val="0"/>
              </a:spcBef>
              <a:spcAft>
                <a:spcPts val="0"/>
              </a:spcAft>
              <a:buClr>
                <a:srgbClr val="222222"/>
              </a:buClr>
              <a:buSzPts val="2400"/>
              <a:buNone/>
            </a:pPr>
            <a:r>
              <a:rPr lang="it-IT" sz="2400" dirty="0">
                <a:solidFill>
                  <a:schemeClr val="tx1"/>
                </a:solidFill>
              </a:rPr>
              <a:t>Massama, 30 Gennaio 2025</a:t>
            </a:r>
          </a:p>
        </p:txBody>
      </p:sp>
      <p:sp>
        <p:nvSpPr>
          <p:cNvPr id="170" name="Google Shape;170;p1"/>
          <p:cNvSpPr txBox="1">
            <a:spLocks noGrp="1"/>
          </p:cNvSpPr>
          <p:nvPr>
            <p:ph type="body" idx="3"/>
          </p:nvPr>
        </p:nvSpPr>
        <p:spPr>
          <a:xfrm>
            <a:off x="1370850" y="4798686"/>
            <a:ext cx="10514400" cy="55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 dirty="0"/>
              <a:t>Serena Marras – Università di Sassari, CMCC</a:t>
            </a:r>
            <a:endParaRPr dirty="0"/>
          </a:p>
        </p:txBody>
      </p:sp>
      <p:sp>
        <p:nvSpPr>
          <p:cNvPr id="16" name="Ορθογώνιο 15"/>
          <p:cNvSpPr/>
          <p:nvPr/>
        </p:nvSpPr>
        <p:spPr>
          <a:xfrm>
            <a:off x="0" y="6204155"/>
            <a:ext cx="2074606" cy="653845"/>
          </a:xfrm>
          <a:prstGeom prst="rect">
            <a:avLst/>
          </a:prstGeom>
          <a:solidFill>
            <a:srgbClr val="EE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Εικόνα 19"/>
          <p:cNvPicPr>
            <a:picLocks noChangeAspect="1"/>
          </p:cNvPicPr>
          <p:nvPr/>
        </p:nvPicPr>
        <p:blipFill rotWithShape="1">
          <a:blip r:embed="rId3">
            <a:extLst>
              <a:ext uri="{28A0092B-C50C-407E-A947-70E740481C1C}">
                <a14:useLocalDpi xmlns:a14="http://schemas.microsoft.com/office/drawing/2010/main" val="0"/>
              </a:ext>
            </a:extLst>
          </a:blip>
          <a:srcRect l="66569"/>
          <a:stretch/>
        </p:blipFill>
        <p:spPr>
          <a:xfrm>
            <a:off x="6764594" y="5455168"/>
            <a:ext cx="3362631" cy="1767136"/>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5" y="6095999"/>
            <a:ext cx="2611875" cy="582527"/>
          </a:xfrm>
          <a:prstGeom prst="rect">
            <a:avLst/>
          </a:prstGeom>
        </p:spPr>
      </p:pic>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055" y="5977687"/>
            <a:ext cx="3152775" cy="819150"/>
          </a:xfrm>
          <a:prstGeom prst="rect">
            <a:avLst/>
          </a:prstGeom>
        </p:spPr>
      </p:pic>
      <p:pic>
        <p:nvPicPr>
          <p:cNvPr id="5" name="Immagine 2">
            <a:extLst>
              <a:ext uri="{FF2B5EF4-FFF2-40B4-BE49-F238E27FC236}">
                <a16:creationId xmlns:a16="http://schemas.microsoft.com/office/drawing/2014/main" id="{DD8AD882-7260-62D5-BBFD-914A05BBC7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10214789" y="189093"/>
            <a:ext cx="1669561" cy="6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201;p5">
            <a:extLst>
              <a:ext uri="{FF2B5EF4-FFF2-40B4-BE49-F238E27FC236}">
                <a16:creationId xmlns:a16="http://schemas.microsoft.com/office/drawing/2014/main" id="{844D98B6-D814-0B68-D4C0-041DE4BAB8C7}"/>
              </a:ext>
            </a:extLst>
          </p:cNvPr>
          <p:cNvPicPr preferRelativeResize="0"/>
          <p:nvPr/>
        </p:nvPicPr>
        <p:blipFill rotWithShape="1">
          <a:blip r:embed="rId7">
            <a:alphaModFix/>
          </a:blip>
          <a:srcRect/>
          <a:stretch/>
        </p:blipFill>
        <p:spPr>
          <a:xfrm>
            <a:off x="7312849" y="83061"/>
            <a:ext cx="2607352" cy="8397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90508" y="5432908"/>
            <a:ext cx="1366206" cy="103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Diagramma 16"/>
          <p:cNvGraphicFramePr/>
          <p:nvPr>
            <p:extLst>
              <p:ext uri="{D42A27DB-BD31-4B8C-83A1-F6EECF244321}">
                <p14:modId xmlns:p14="http://schemas.microsoft.com/office/powerpoint/2010/main" val="1350646768"/>
              </p:ext>
            </p:extLst>
          </p:nvPr>
        </p:nvGraphicFramePr>
        <p:xfrm>
          <a:off x="-1801747" y="1150623"/>
          <a:ext cx="5753854" cy="5183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magine 11">
            <a:extLst>
              <a:ext uri="{FF2B5EF4-FFF2-40B4-BE49-F238E27FC236}">
                <a16:creationId xmlns:a16="http://schemas.microsoft.com/office/drawing/2014/main" id="{8FC963CA-D0CE-40DF-9592-31C971429BC1}"/>
              </a:ext>
            </a:extLst>
          </p:cNvPr>
          <p:cNvPicPr>
            <a:picLocks noChangeAspect="1"/>
          </p:cNvPicPr>
          <p:nvPr/>
        </p:nvPicPr>
        <p:blipFill>
          <a:blip r:embed="rId9"/>
          <a:stretch>
            <a:fillRect/>
          </a:stretch>
        </p:blipFill>
        <p:spPr>
          <a:xfrm>
            <a:off x="4807028" y="1054440"/>
            <a:ext cx="1413511" cy="1032217"/>
          </a:xfrm>
          <a:prstGeom prst="rect">
            <a:avLst/>
          </a:prstGeom>
        </p:spPr>
      </p:pic>
      <p:sp>
        <p:nvSpPr>
          <p:cNvPr id="15" name="CasellaDiTesto 14">
            <a:extLst>
              <a:ext uri="{FF2B5EF4-FFF2-40B4-BE49-F238E27FC236}">
                <a16:creationId xmlns:a16="http://schemas.microsoft.com/office/drawing/2014/main" id="{67A78DBC-78D4-4F2B-BB90-F4AD3F14EEED}"/>
              </a:ext>
            </a:extLst>
          </p:cNvPr>
          <p:cNvSpPr txBox="1"/>
          <p:nvPr/>
        </p:nvSpPr>
        <p:spPr>
          <a:xfrm>
            <a:off x="2177111" y="1457913"/>
            <a:ext cx="2667317" cy="584775"/>
          </a:xfrm>
          <a:prstGeom prst="rect">
            <a:avLst/>
          </a:prstGeom>
          <a:noFill/>
        </p:spPr>
        <p:txBody>
          <a:bodyPr wrap="square" rtlCol="0">
            <a:spAutoFit/>
          </a:bodyPr>
          <a:lstStyle/>
          <a:p>
            <a:r>
              <a:rPr lang="it-IT" sz="1600" b="1" dirty="0">
                <a:latin typeface="Calibri" panose="020F0502020204030204" pitchFamily="34" charset="0"/>
                <a:cs typeface="Calibri" panose="020F0502020204030204" pitchFamily="34" charset="0"/>
              </a:rPr>
              <a:t>REPRESENTATIVE CONCENTRATION PATHWAY</a:t>
            </a:r>
          </a:p>
        </p:txBody>
      </p:sp>
      <p:pic>
        <p:nvPicPr>
          <p:cNvPr id="18" name="Immagine 17">
            <a:extLst>
              <a:ext uri="{FF2B5EF4-FFF2-40B4-BE49-F238E27FC236}">
                <a16:creationId xmlns:a16="http://schemas.microsoft.com/office/drawing/2014/main" id="{D5958303-75B5-4EED-9B28-C7FA4064E77D}"/>
              </a:ext>
            </a:extLst>
          </p:cNvPr>
          <p:cNvPicPr>
            <a:picLocks noChangeAspect="1"/>
          </p:cNvPicPr>
          <p:nvPr/>
        </p:nvPicPr>
        <p:blipFill>
          <a:blip r:embed="rId10"/>
          <a:stretch>
            <a:fillRect/>
          </a:stretch>
        </p:blipFill>
        <p:spPr>
          <a:xfrm>
            <a:off x="4596531" y="2225249"/>
            <a:ext cx="1905843" cy="1473221"/>
          </a:xfrm>
          <a:prstGeom prst="rect">
            <a:avLst/>
          </a:prstGeom>
        </p:spPr>
      </p:pic>
      <p:sp>
        <p:nvSpPr>
          <p:cNvPr id="19" name="CasellaDiTesto 18">
            <a:extLst>
              <a:ext uri="{FF2B5EF4-FFF2-40B4-BE49-F238E27FC236}">
                <a16:creationId xmlns:a16="http://schemas.microsoft.com/office/drawing/2014/main" id="{18F9DAC6-618E-45AE-8E1D-3241045FB38B}"/>
              </a:ext>
            </a:extLst>
          </p:cNvPr>
          <p:cNvSpPr txBox="1"/>
          <p:nvPr/>
        </p:nvSpPr>
        <p:spPr>
          <a:xfrm>
            <a:off x="2230698" y="2679170"/>
            <a:ext cx="1734425" cy="584775"/>
          </a:xfrm>
          <a:prstGeom prst="rect">
            <a:avLst/>
          </a:prstGeom>
          <a:noFill/>
        </p:spPr>
        <p:txBody>
          <a:bodyPr wrap="square" rtlCol="0">
            <a:spAutoFit/>
          </a:bodyPr>
          <a:lstStyle/>
          <a:p>
            <a:pPr algn="just"/>
            <a:r>
              <a:rPr lang="it-IT" sz="1600" b="1" dirty="0">
                <a:latin typeface="Calibri" panose="020F0502020204030204" pitchFamily="34" charset="0"/>
                <a:cs typeface="Calibri" panose="020F0502020204030204" pitchFamily="34" charset="0"/>
              </a:rPr>
              <a:t>EARTH SYSTEM MODEL</a:t>
            </a:r>
          </a:p>
        </p:txBody>
      </p:sp>
      <p:pic>
        <p:nvPicPr>
          <p:cNvPr id="20" name="Immagine 19">
            <a:extLst>
              <a:ext uri="{FF2B5EF4-FFF2-40B4-BE49-F238E27FC236}">
                <a16:creationId xmlns:a16="http://schemas.microsoft.com/office/drawing/2014/main" id="{DE3B5C1D-3940-4DE8-87AF-3D19FECC88B0}"/>
              </a:ext>
            </a:extLst>
          </p:cNvPr>
          <p:cNvPicPr>
            <a:picLocks noChangeAspect="1"/>
          </p:cNvPicPr>
          <p:nvPr/>
        </p:nvPicPr>
        <p:blipFill>
          <a:blip r:embed="rId11"/>
          <a:stretch>
            <a:fillRect/>
          </a:stretch>
        </p:blipFill>
        <p:spPr>
          <a:xfrm>
            <a:off x="4999553" y="3776951"/>
            <a:ext cx="1160192" cy="1655957"/>
          </a:xfrm>
          <a:prstGeom prst="rect">
            <a:avLst/>
          </a:prstGeom>
        </p:spPr>
      </p:pic>
      <p:sp>
        <p:nvSpPr>
          <p:cNvPr id="21" name="CasellaDiTesto 20">
            <a:extLst>
              <a:ext uri="{FF2B5EF4-FFF2-40B4-BE49-F238E27FC236}">
                <a16:creationId xmlns:a16="http://schemas.microsoft.com/office/drawing/2014/main" id="{201CAA37-915B-450E-A3A0-CFB698C31811}"/>
              </a:ext>
            </a:extLst>
          </p:cNvPr>
          <p:cNvSpPr txBox="1"/>
          <p:nvPr/>
        </p:nvSpPr>
        <p:spPr>
          <a:xfrm>
            <a:off x="2093656" y="3765757"/>
            <a:ext cx="2651688" cy="338554"/>
          </a:xfrm>
          <a:prstGeom prst="rect">
            <a:avLst/>
          </a:prstGeom>
          <a:noFill/>
        </p:spPr>
        <p:txBody>
          <a:bodyPr wrap="none" rtlCol="0">
            <a:spAutoFit/>
          </a:bodyPr>
          <a:lstStyle/>
          <a:p>
            <a:r>
              <a:rPr lang="it-IT" sz="1600" b="1" dirty="0">
                <a:latin typeface="Calibri" panose="020F0502020204030204" pitchFamily="34" charset="0"/>
                <a:cs typeface="Calibri" panose="020F0502020204030204" pitchFamily="34" charset="0"/>
              </a:rPr>
              <a:t>REGIONAL CLIMATE MODELS</a:t>
            </a:r>
          </a:p>
        </p:txBody>
      </p:sp>
      <p:sp>
        <p:nvSpPr>
          <p:cNvPr id="24" name="CasellaDiTesto 23">
            <a:extLst>
              <a:ext uri="{FF2B5EF4-FFF2-40B4-BE49-F238E27FC236}">
                <a16:creationId xmlns:a16="http://schemas.microsoft.com/office/drawing/2014/main" id="{41ADC81F-87B3-4336-B6EC-8EF3E9D09467}"/>
              </a:ext>
            </a:extLst>
          </p:cNvPr>
          <p:cNvSpPr txBox="1"/>
          <p:nvPr/>
        </p:nvSpPr>
        <p:spPr>
          <a:xfrm>
            <a:off x="2093655" y="4642722"/>
            <a:ext cx="1741182" cy="338554"/>
          </a:xfrm>
          <a:prstGeom prst="rect">
            <a:avLst/>
          </a:prstGeom>
          <a:noFill/>
        </p:spPr>
        <p:txBody>
          <a:bodyPr wrap="none" rtlCol="0">
            <a:spAutoFit/>
          </a:bodyPr>
          <a:lstStyle/>
          <a:p>
            <a:r>
              <a:rPr lang="it-IT" sz="1600" b="1" dirty="0">
                <a:latin typeface="Calibri" panose="020F0502020204030204" pitchFamily="34" charset="0"/>
                <a:cs typeface="Calibri" panose="020F0502020204030204" pitchFamily="34" charset="0"/>
              </a:rPr>
              <a:t>BIAS CORRECTION</a:t>
            </a:r>
          </a:p>
        </p:txBody>
      </p:sp>
      <p:sp>
        <p:nvSpPr>
          <p:cNvPr id="25" name="CasellaDiTesto 24">
            <a:extLst>
              <a:ext uri="{FF2B5EF4-FFF2-40B4-BE49-F238E27FC236}">
                <a16:creationId xmlns:a16="http://schemas.microsoft.com/office/drawing/2014/main" id="{6A4E5DD8-7554-4810-B0C0-053C3D7BEFB5}"/>
              </a:ext>
            </a:extLst>
          </p:cNvPr>
          <p:cNvSpPr txBox="1"/>
          <p:nvPr/>
        </p:nvSpPr>
        <p:spPr>
          <a:xfrm>
            <a:off x="2031566" y="5353472"/>
            <a:ext cx="1951175" cy="338554"/>
          </a:xfrm>
          <a:prstGeom prst="rect">
            <a:avLst/>
          </a:prstGeom>
          <a:noFill/>
        </p:spPr>
        <p:txBody>
          <a:bodyPr wrap="none" rtlCol="0">
            <a:spAutoFit/>
          </a:bodyPr>
          <a:lstStyle/>
          <a:p>
            <a:r>
              <a:rPr lang="it-IT" sz="1600" b="1" dirty="0">
                <a:latin typeface="Calibri" panose="020F0502020204030204" pitchFamily="34" charset="0"/>
                <a:cs typeface="Calibri" panose="020F0502020204030204" pitchFamily="34" charset="0"/>
              </a:rPr>
              <a:t>MODELLING IMPACT</a:t>
            </a:r>
          </a:p>
        </p:txBody>
      </p:sp>
      <p:sp>
        <p:nvSpPr>
          <p:cNvPr id="3" name="CasellaDiTesto 2">
            <a:extLst>
              <a:ext uri="{FF2B5EF4-FFF2-40B4-BE49-F238E27FC236}">
                <a16:creationId xmlns:a16="http://schemas.microsoft.com/office/drawing/2014/main" id="{2E88E8FE-DB5B-3971-9AB1-B56E6289AB07}"/>
              </a:ext>
            </a:extLst>
          </p:cNvPr>
          <p:cNvSpPr txBox="1"/>
          <p:nvPr/>
        </p:nvSpPr>
        <p:spPr>
          <a:xfrm>
            <a:off x="6804160" y="1164448"/>
            <a:ext cx="5249155" cy="5509200"/>
          </a:xfrm>
          <a:prstGeom prst="rect">
            <a:avLst/>
          </a:prstGeom>
          <a:noFill/>
        </p:spPr>
        <p:txBody>
          <a:bodyPr wrap="square">
            <a:spAutoFit/>
          </a:bodyPr>
          <a:lstStyle/>
          <a:p>
            <a:pPr marL="342900" indent="-342900" algn="just">
              <a:buClr>
                <a:schemeClr val="accent1"/>
              </a:buClr>
              <a:buFont typeface="Wingdings" panose="05000000000000000000" pitchFamily="2" charset="2"/>
              <a:buChar char="Ø"/>
            </a:pP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Climate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models with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very</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high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spatial</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about</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2 km) and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temporal</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hourly</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resolution</a:t>
            </a:r>
            <a:endPar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endParaRPr>
          </a:p>
          <a:p>
            <a:pPr marL="342900" indent="-342900" algn="just">
              <a:buClr>
                <a:schemeClr val="accent1"/>
              </a:buClr>
              <a:buFont typeface="Wingdings" panose="05000000000000000000" pitchFamily="2" charset="2"/>
              <a:buChar char="Ø"/>
            </a:pPr>
            <a:endPar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endParaRPr>
          </a:p>
          <a:p>
            <a:pPr marL="342900" indent="-342900" algn="just">
              <a:buClr>
                <a:schemeClr val="accent1"/>
              </a:buClr>
              <a:buFont typeface="Wingdings" panose="05000000000000000000" pitchFamily="2" charset="2"/>
              <a:buChar char="Ø"/>
            </a:pP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Two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reference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periods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1981-2010 and 1991-2020</a:t>
            </a:r>
          </a:p>
          <a:p>
            <a:pPr marL="342900" indent="-342900" algn="just">
              <a:buClr>
                <a:schemeClr val="accent1"/>
              </a:buClr>
              <a:buFont typeface="Wingdings" panose="05000000000000000000" pitchFamily="2" charset="2"/>
              <a:buChar char="Ø"/>
            </a:pPr>
            <a:endPar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endParaRPr>
          </a:p>
          <a:p>
            <a:pPr marL="342900" indent="-342900" algn="just">
              <a:buClr>
                <a:schemeClr val="accent1"/>
              </a:buClr>
              <a:buFont typeface="Wingdings" panose="05000000000000000000" pitchFamily="2" charset="2"/>
              <a:buChar char="Ø"/>
            </a:pP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Two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scenarios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RCP 4.5 and 8.5 for the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period</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2021-2050</a:t>
            </a:r>
          </a:p>
          <a:p>
            <a:pPr marL="342900" indent="-342900" algn="just">
              <a:buClr>
                <a:schemeClr val="accent1"/>
              </a:buClr>
              <a:buFont typeface="Wingdings" panose="05000000000000000000" pitchFamily="2" charset="2"/>
              <a:buChar char="Ø"/>
            </a:pPr>
            <a:endPar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endParaRPr>
          </a:p>
          <a:p>
            <a:pPr marL="342900" indent="-342900" algn="just">
              <a:buClr>
                <a:schemeClr val="accent1"/>
              </a:buClr>
              <a:buFont typeface="Wingdings" panose="05000000000000000000" pitchFamily="2" charset="2"/>
              <a:buChar char="Ø"/>
            </a:pP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Changes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in future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climate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reported</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in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terms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of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climate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indicators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a:t>
            </a:r>
          </a:p>
          <a:p>
            <a:pPr marL="342900" indent="-342900" algn="just">
              <a:buClr>
                <a:schemeClr val="accent1"/>
              </a:buClr>
              <a:buFont typeface="Wingdings" panose="05000000000000000000" pitchFamily="2" charset="2"/>
              <a:buChar char="Ø"/>
            </a:pPr>
            <a:endPar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endParaRPr>
          </a:p>
          <a:p>
            <a:pPr marL="342900" indent="-342900" algn="just">
              <a:buClr>
                <a:schemeClr val="accent1"/>
              </a:buClr>
              <a:buFont typeface="Wingdings" panose="05000000000000000000" pitchFamily="2" charset="2"/>
              <a:buChar char="Ø"/>
            </a:pP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Climate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indicators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represent</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specific</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characteristics</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average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and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extreme</a:t>
            </a:r>
            <a:r>
              <a:rPr lang="it-IT" sz="2200" dirty="0">
                <a:solidFill>
                  <a:srgbClr val="000000"/>
                </a:solidFill>
                <a:latin typeface="Calibri" panose="020F0502020204030204" pitchFamily="34" charset="0"/>
                <a:ea typeface="MS Mincho" panose="02020609040205080304" pitchFamily="49" charset="-128"/>
                <a:cs typeface="Calibri" panose="020F0502020204030204" pitchFamily="34" charset="0"/>
              </a:rPr>
              <a:t>) of the </a:t>
            </a:r>
            <a:r>
              <a:rPr lang="it-IT" sz="2200" dirty="0" err="1">
                <a:solidFill>
                  <a:srgbClr val="000000"/>
                </a:solidFill>
                <a:latin typeface="Calibri" panose="020F0502020204030204" pitchFamily="34" charset="0"/>
                <a:ea typeface="MS Mincho" panose="02020609040205080304" pitchFamily="49" charset="-128"/>
                <a:cs typeface="Calibri" panose="020F0502020204030204" pitchFamily="34" charset="0"/>
              </a:rPr>
              <a:t>climate</a:t>
            </a:r>
            <a:endParaRPr lang="it-IT" sz="2200" dirty="0">
              <a:latin typeface="Calibri" panose="020F0502020204030204" pitchFamily="34" charset="0"/>
              <a:cs typeface="Calibri" panose="020F0502020204030204" pitchFamily="34" charset="0"/>
            </a:endParaRPr>
          </a:p>
        </p:txBody>
      </p:sp>
      <p:sp>
        <p:nvSpPr>
          <p:cNvPr id="22" name="CasellaDiTesto 21">
            <a:extLst>
              <a:ext uri="{FF2B5EF4-FFF2-40B4-BE49-F238E27FC236}">
                <a16:creationId xmlns:a16="http://schemas.microsoft.com/office/drawing/2014/main" id="{2FF0EABE-884B-97DB-95E3-12528CB89F88}"/>
              </a:ext>
            </a:extLst>
          </p:cNvPr>
          <p:cNvSpPr txBox="1"/>
          <p:nvPr/>
        </p:nvSpPr>
        <p:spPr>
          <a:xfrm>
            <a:off x="1609386" y="283502"/>
            <a:ext cx="9217640" cy="64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90000"/>
              </a:lnSpc>
              <a:buClr>
                <a:schemeClr val="dk1"/>
              </a:buClr>
              <a:buSzPts val="2400"/>
              <a:buFont typeface="Calibri"/>
              <a:buNone/>
              <a:defRPr sz="4000" b="1">
                <a:solidFill>
                  <a:schemeClr val="dk1"/>
                </a:solidFill>
                <a:latin typeface="Calibri" panose="020F0502020204030204" pitchFamily="34" charset="0"/>
                <a:ea typeface="Calibri"/>
                <a:cs typeface="Calibri" panose="020F0502020204030204" pitchFamily="34" charset="0"/>
                <a:sym typeface="Calibri"/>
              </a:defRPr>
            </a:lvl1pPr>
            <a:lvl2pPr>
              <a:buSzPts val="2400"/>
              <a:buNone/>
              <a:defRPr sz="3200"/>
            </a:lvl2pPr>
            <a:lvl3pPr>
              <a:buSzPts val="2400"/>
              <a:buNone/>
              <a:defRPr sz="3200"/>
            </a:lvl3pPr>
            <a:lvl4pPr>
              <a:buSzPts val="2400"/>
              <a:buNone/>
              <a:defRPr sz="3200"/>
            </a:lvl4pPr>
            <a:lvl5pPr>
              <a:buSzPts val="2400"/>
              <a:buNone/>
              <a:defRPr sz="3200"/>
            </a:lvl5pPr>
            <a:lvl6pPr>
              <a:buSzPts val="2400"/>
              <a:buNone/>
              <a:defRPr sz="3200"/>
            </a:lvl6pPr>
            <a:lvl7pPr>
              <a:buSzPts val="2400"/>
              <a:buNone/>
              <a:defRPr sz="3200"/>
            </a:lvl7pPr>
            <a:lvl8pPr>
              <a:buSzPts val="2400"/>
              <a:buNone/>
              <a:defRPr sz="3200"/>
            </a:lvl8pPr>
            <a:lvl9pPr>
              <a:buSzPts val="2400"/>
              <a:buNone/>
              <a:defRPr sz="3200"/>
            </a:lvl9pPr>
          </a:lstStyle>
          <a:p>
            <a:r>
              <a:rPr lang="it-IT" dirty="0" err="1"/>
              <a:t>What</a:t>
            </a:r>
            <a:r>
              <a:rPr lang="it-IT" dirty="0"/>
              <a:t> </a:t>
            </a:r>
            <a:r>
              <a:rPr lang="it-IT" dirty="0" err="1"/>
              <a:t>climate</a:t>
            </a:r>
            <a:r>
              <a:rPr lang="it-IT" dirty="0"/>
              <a:t> for Sardinia? Tools</a:t>
            </a:r>
          </a:p>
        </p:txBody>
      </p:sp>
    </p:spTree>
    <p:extLst>
      <p:ext uri="{BB962C8B-B14F-4D97-AF65-F5344CB8AC3E}">
        <p14:creationId xmlns:p14="http://schemas.microsoft.com/office/powerpoint/2010/main" val="89537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A068035-8BAF-B068-F5E2-2FCF8299605D}"/>
              </a:ext>
            </a:extLst>
          </p:cNvPr>
          <p:cNvPicPr>
            <a:picLocks noChangeAspect="1"/>
          </p:cNvPicPr>
          <p:nvPr/>
        </p:nvPicPr>
        <p:blipFill>
          <a:blip r:embed="rId3"/>
          <a:stretch>
            <a:fillRect/>
          </a:stretch>
        </p:blipFill>
        <p:spPr>
          <a:xfrm>
            <a:off x="499772" y="1667600"/>
            <a:ext cx="4002319" cy="5102558"/>
          </a:xfrm>
          <a:prstGeom prst="rect">
            <a:avLst/>
          </a:prstGeom>
          <a:solidFill>
            <a:schemeClr val="bg1"/>
          </a:solidFill>
        </p:spPr>
      </p:pic>
      <p:sp>
        <p:nvSpPr>
          <p:cNvPr id="6" name="CasellaDiTesto 5">
            <a:extLst>
              <a:ext uri="{FF2B5EF4-FFF2-40B4-BE49-F238E27FC236}">
                <a16:creationId xmlns:a16="http://schemas.microsoft.com/office/drawing/2014/main" id="{8258CA1A-E7ED-299C-9AEA-FD1A67298850}"/>
              </a:ext>
            </a:extLst>
          </p:cNvPr>
          <p:cNvSpPr txBox="1"/>
          <p:nvPr/>
        </p:nvSpPr>
        <p:spPr>
          <a:xfrm>
            <a:off x="421814" y="1021911"/>
            <a:ext cx="4158234" cy="707886"/>
          </a:xfrm>
          <a:prstGeom prst="rect">
            <a:avLst/>
          </a:prstGeom>
          <a:solidFill>
            <a:schemeClr val="bg1"/>
          </a:solidFill>
        </p:spPr>
        <p:txBody>
          <a:bodyPr wrap="square">
            <a:spAutoFit/>
          </a:bodyPr>
          <a:lstStyle/>
          <a:p>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Spatial</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averages</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of ERA5-2km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indicators</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for the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period</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1981-2010</a:t>
            </a:r>
            <a:endParaRPr lang="it-IT" sz="2000" dirty="0">
              <a:solidFill>
                <a:schemeClr val="accent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uppo 7">
            <a:extLst>
              <a:ext uri="{FF2B5EF4-FFF2-40B4-BE49-F238E27FC236}">
                <a16:creationId xmlns:a16="http://schemas.microsoft.com/office/drawing/2014/main" id="{CD4C92FA-7B5A-162A-90E5-02D6C6F996BB}"/>
              </a:ext>
            </a:extLst>
          </p:cNvPr>
          <p:cNvGrpSpPr/>
          <p:nvPr/>
        </p:nvGrpSpPr>
        <p:grpSpPr>
          <a:xfrm>
            <a:off x="5993690" y="1787556"/>
            <a:ext cx="4856378" cy="5025479"/>
            <a:chOff x="5993690" y="1693615"/>
            <a:chExt cx="4856378" cy="5025479"/>
          </a:xfrm>
        </p:grpSpPr>
        <p:pic>
          <p:nvPicPr>
            <p:cNvPr id="15" name="Immagine 14">
              <a:extLst>
                <a:ext uri="{FF2B5EF4-FFF2-40B4-BE49-F238E27FC236}">
                  <a16:creationId xmlns:a16="http://schemas.microsoft.com/office/drawing/2014/main" id="{02B02FC5-6806-02EE-1BC1-D3BF6B2F36B6}"/>
                </a:ext>
              </a:extLst>
            </p:cNvPr>
            <p:cNvPicPr>
              <a:picLocks noChangeAspect="1"/>
            </p:cNvPicPr>
            <p:nvPr/>
          </p:nvPicPr>
          <p:blipFill>
            <a:blip r:embed="rId4"/>
            <a:stretch>
              <a:fillRect/>
            </a:stretch>
          </p:blipFill>
          <p:spPr>
            <a:xfrm>
              <a:off x="5993690" y="4251867"/>
              <a:ext cx="4856378" cy="2467227"/>
            </a:xfrm>
            <a:prstGeom prst="rect">
              <a:avLst/>
            </a:prstGeom>
            <a:solidFill>
              <a:schemeClr val="bg1"/>
            </a:solidFill>
          </p:spPr>
        </p:pic>
        <p:pic>
          <p:nvPicPr>
            <p:cNvPr id="9" name="Immagine 8">
              <a:extLst>
                <a:ext uri="{FF2B5EF4-FFF2-40B4-BE49-F238E27FC236}">
                  <a16:creationId xmlns:a16="http://schemas.microsoft.com/office/drawing/2014/main" id="{F5022559-6339-7F64-DAF4-EAA915631BA8}"/>
                </a:ext>
              </a:extLst>
            </p:cNvPr>
            <p:cNvPicPr>
              <a:picLocks noChangeAspect="1"/>
            </p:cNvPicPr>
            <p:nvPr/>
          </p:nvPicPr>
          <p:blipFill>
            <a:blip r:embed="rId5"/>
            <a:stretch>
              <a:fillRect/>
            </a:stretch>
          </p:blipFill>
          <p:spPr>
            <a:xfrm>
              <a:off x="6006942" y="1693615"/>
              <a:ext cx="4827558" cy="2787343"/>
            </a:xfrm>
            <a:prstGeom prst="rect">
              <a:avLst/>
            </a:prstGeom>
            <a:solidFill>
              <a:schemeClr val="bg1"/>
            </a:solidFill>
          </p:spPr>
        </p:pic>
      </p:grpSp>
      <p:sp>
        <p:nvSpPr>
          <p:cNvPr id="18" name="CasellaDiTesto 17">
            <a:extLst>
              <a:ext uri="{FF2B5EF4-FFF2-40B4-BE49-F238E27FC236}">
                <a16:creationId xmlns:a16="http://schemas.microsoft.com/office/drawing/2014/main" id="{D08CA011-BF85-A3C9-671F-3C60A81B2DA3}"/>
              </a:ext>
            </a:extLst>
          </p:cNvPr>
          <p:cNvSpPr txBox="1"/>
          <p:nvPr/>
        </p:nvSpPr>
        <p:spPr>
          <a:xfrm>
            <a:off x="5588142" y="829769"/>
            <a:ext cx="6322142" cy="1015663"/>
          </a:xfrm>
          <a:prstGeom prst="rect">
            <a:avLst/>
          </a:prstGeom>
          <a:solidFill>
            <a:schemeClr val="bg1"/>
          </a:solidFill>
        </p:spPr>
        <p:txBody>
          <a:bodyPr wrap="square">
            <a:spAutoFit/>
          </a:bodyPr>
          <a:lstStyle/>
          <a:p>
            <a:pPr algn="just">
              <a:spcAft>
                <a:spcPts val="1000"/>
              </a:spcAft>
            </a:pP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Changes</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in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annual</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spatial</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means</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of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indicators</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Changes</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are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calculated</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for the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period</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2021-2050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compared</a:t>
            </a:r>
            <a:r>
              <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 to 1981-2010 under the IPCC RCP4.5 and RCP8.5 </a:t>
            </a:r>
            <a:r>
              <a:rPr lang="it-IT" sz="2000" b="1" dirty="0" err="1">
                <a:solidFill>
                  <a:schemeClr val="accent1"/>
                </a:solidFill>
                <a:effectLst/>
                <a:latin typeface="Calibri" panose="020F0502020204030204" pitchFamily="34" charset="0"/>
                <a:ea typeface="Verdana" panose="020B0604030504040204" pitchFamily="34" charset="0"/>
                <a:cs typeface="Calibri" panose="020F0502020204030204" pitchFamily="34" charset="0"/>
              </a:rPr>
              <a:t>scenarios</a:t>
            </a:r>
            <a:endParaRPr lang="it-IT" sz="2000" b="1" dirty="0">
              <a:solidFill>
                <a:schemeClr val="accent1"/>
              </a:solidFill>
              <a:effectLst/>
              <a:latin typeface="Calibri" panose="020F0502020204030204" pitchFamily="34" charset="0"/>
              <a:ea typeface="Verdana" panose="020B0604030504040204" pitchFamily="34" charset="0"/>
              <a:cs typeface="Calibri" panose="020F0502020204030204" pitchFamily="34" charset="0"/>
            </a:endParaRPr>
          </a:p>
        </p:txBody>
      </p:sp>
      <p:sp>
        <p:nvSpPr>
          <p:cNvPr id="2" name="Titolo 1">
            <a:extLst>
              <a:ext uri="{FF2B5EF4-FFF2-40B4-BE49-F238E27FC236}">
                <a16:creationId xmlns:a16="http://schemas.microsoft.com/office/drawing/2014/main" id="{DEC7A4CC-4312-8B1B-052A-100072F2F0A6}"/>
              </a:ext>
            </a:extLst>
          </p:cNvPr>
          <p:cNvSpPr>
            <a:spLocks noGrp="1"/>
          </p:cNvSpPr>
          <p:nvPr>
            <p:ph type="title"/>
          </p:nvPr>
        </p:nvSpPr>
        <p:spPr>
          <a:xfrm>
            <a:off x="1534911" y="102804"/>
            <a:ext cx="10099200" cy="998800"/>
          </a:xfrm>
          <a:noFill/>
          <a:ln>
            <a:noFill/>
          </a:ln>
        </p:spPr>
        <p:txBody>
          <a:bodyPr spcFirstLastPara="1" wrap="square" lIns="91425" tIns="91425" rIns="91425" bIns="91425" anchor="ctr" anchorCtr="0">
            <a:noAutofit/>
          </a:bodyPr>
          <a:lstStyle/>
          <a:p>
            <a:r>
              <a:rPr lang="it-IT" dirty="0" err="1">
                <a:latin typeface="Calibri" panose="020F0502020204030204" pitchFamily="34" charset="0"/>
                <a:cs typeface="Calibri" panose="020F0502020204030204" pitchFamily="34" charset="0"/>
                <a:sym typeface="Arial"/>
              </a:rPr>
              <a:t>Climate</a:t>
            </a:r>
            <a:r>
              <a:rPr lang="it-IT" dirty="0">
                <a:latin typeface="Calibri" panose="020F0502020204030204" pitchFamily="34" charset="0"/>
                <a:cs typeface="Calibri" panose="020F0502020204030204" pitchFamily="34" charset="0"/>
                <a:sym typeface="Arial"/>
              </a:rPr>
              <a:t> </a:t>
            </a:r>
            <a:r>
              <a:rPr lang="it-IT" dirty="0" err="1">
                <a:latin typeface="Calibri" panose="020F0502020204030204" pitchFamily="34" charset="0"/>
                <a:cs typeface="Calibri" panose="020F0502020204030204" pitchFamily="34" charset="0"/>
                <a:sym typeface="Arial"/>
              </a:rPr>
              <a:t>indicators</a:t>
            </a:r>
            <a:endParaRPr lang="it-IT" dirty="0">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0649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B4FBD67-F97B-D633-8622-1D54C2537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722" y="1383333"/>
            <a:ext cx="8132295" cy="5326653"/>
          </a:xfrm>
          <a:prstGeom prst="rect">
            <a:avLst/>
          </a:prstGeom>
        </p:spPr>
      </p:pic>
      <p:pic>
        <p:nvPicPr>
          <p:cNvPr id="18" name="Immagine 17">
            <a:extLst>
              <a:ext uri="{FF2B5EF4-FFF2-40B4-BE49-F238E27FC236}">
                <a16:creationId xmlns:a16="http://schemas.microsoft.com/office/drawing/2014/main" id="{E9F6D567-7FE5-98C5-A243-9288EEFC7676}"/>
              </a:ext>
            </a:extLst>
          </p:cNvPr>
          <p:cNvPicPr>
            <a:picLocks noChangeAspect="1"/>
          </p:cNvPicPr>
          <p:nvPr/>
        </p:nvPicPr>
        <p:blipFill>
          <a:blip r:embed="rId4"/>
          <a:stretch>
            <a:fillRect/>
          </a:stretch>
        </p:blipFill>
        <p:spPr>
          <a:xfrm>
            <a:off x="265822" y="1205358"/>
            <a:ext cx="2986261" cy="5504629"/>
          </a:xfrm>
          <a:prstGeom prst="rect">
            <a:avLst/>
          </a:prstGeom>
        </p:spPr>
      </p:pic>
      <p:sp>
        <p:nvSpPr>
          <p:cNvPr id="24" name="CasellaDiTesto 23">
            <a:extLst>
              <a:ext uri="{FF2B5EF4-FFF2-40B4-BE49-F238E27FC236}">
                <a16:creationId xmlns:a16="http://schemas.microsoft.com/office/drawing/2014/main" id="{D09E4123-9CDE-9CAB-C42C-C610B9735DF1}"/>
              </a:ext>
            </a:extLst>
          </p:cNvPr>
          <p:cNvSpPr txBox="1"/>
          <p:nvPr/>
        </p:nvSpPr>
        <p:spPr>
          <a:xfrm>
            <a:off x="4238920" y="113763"/>
            <a:ext cx="6995137" cy="1015663"/>
          </a:xfrm>
          <a:prstGeom prst="rect">
            <a:avLst/>
          </a:prstGeom>
          <a:noFill/>
        </p:spPr>
        <p:txBody>
          <a:bodyPr wrap="square">
            <a:spAutoFit/>
          </a:bodyPr>
          <a:lstStyle/>
          <a:p>
            <a:r>
              <a:rPr lang="it-IT" sz="2000" i="1" dirty="0" err="1">
                <a:latin typeface="Calibri" panose="020F0502020204030204" pitchFamily="34" charset="0"/>
                <a:cs typeface="Calibri" panose="020F0502020204030204" pitchFamily="34" charset="0"/>
              </a:rPr>
              <a:t>Expected</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changes</a:t>
            </a:r>
            <a:r>
              <a:rPr lang="it-IT" sz="2000" i="1" dirty="0">
                <a:latin typeface="Calibri" panose="020F0502020204030204" pitchFamily="34" charset="0"/>
                <a:cs typeface="Calibri" panose="020F0502020204030204" pitchFamily="34" charset="0"/>
              </a:rPr>
              <a:t> in the 2021-2050 </a:t>
            </a:r>
            <a:r>
              <a:rPr lang="it-IT" sz="2000" i="1" dirty="0" err="1">
                <a:latin typeface="Calibri" panose="020F0502020204030204" pitchFamily="34" charset="0"/>
                <a:cs typeface="Calibri" panose="020F0502020204030204" pitchFamily="34" charset="0"/>
              </a:rPr>
              <a:t>thirty-year</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period</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compared</a:t>
            </a:r>
            <a:r>
              <a:rPr lang="it-IT" sz="2000" i="1" dirty="0">
                <a:latin typeface="Calibri" panose="020F0502020204030204" pitchFamily="34" charset="0"/>
                <a:cs typeface="Calibri" panose="020F0502020204030204" pitchFamily="34" charset="0"/>
              </a:rPr>
              <a:t> to the 1981-2010 </a:t>
            </a:r>
            <a:r>
              <a:rPr lang="it-IT" sz="2000" i="1" dirty="0" err="1">
                <a:latin typeface="Calibri" panose="020F0502020204030204" pitchFamily="34" charset="0"/>
                <a:cs typeface="Calibri" panose="020F0502020204030204" pitchFamily="34" charset="0"/>
              </a:rPr>
              <a:t>reference</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period</a:t>
            </a:r>
            <a:r>
              <a:rPr lang="it-IT" sz="2000" i="1" dirty="0">
                <a:latin typeface="Calibri" panose="020F0502020204030204" pitchFamily="34" charset="0"/>
                <a:cs typeface="Calibri" panose="020F0502020204030204" pitchFamily="34" charset="0"/>
              </a:rPr>
              <a:t> (RCP4.5 and RCP8.5 </a:t>
            </a:r>
            <a:r>
              <a:rPr lang="it-IT" sz="2000" i="1" dirty="0" err="1">
                <a:latin typeface="Calibri" panose="020F0502020204030204" pitchFamily="34" charset="0"/>
                <a:cs typeface="Calibri" panose="020F0502020204030204" pitchFamily="34" charset="0"/>
              </a:rPr>
              <a:t>scenarios</a:t>
            </a:r>
            <a:r>
              <a:rPr lang="it-IT" sz="2000" i="1" dirty="0">
                <a:latin typeface="Calibri" panose="020F0502020204030204" pitchFamily="34" charset="0"/>
                <a:cs typeface="Calibri" panose="020F0502020204030204" pitchFamily="34" charset="0"/>
              </a:rPr>
              <a:t>)</a:t>
            </a:r>
          </a:p>
          <a:p>
            <a:pPr algn="just"/>
            <a:r>
              <a:rPr lang="it-IT" sz="2000" i="1" dirty="0" err="1">
                <a:latin typeface="Calibri" panose="020F0502020204030204" pitchFamily="34" charset="0"/>
                <a:cs typeface="Calibri" panose="020F0502020204030204" pitchFamily="34" charset="0"/>
              </a:rPr>
              <a:t>Spatial</a:t>
            </a:r>
            <a:r>
              <a:rPr lang="it-IT" sz="2000" i="1" dirty="0">
                <a:latin typeface="Calibri" panose="020F0502020204030204" pitchFamily="34" charset="0"/>
                <a:cs typeface="Calibri" panose="020F0502020204030204" pitchFamily="34" charset="0"/>
              </a:rPr>
              <a:t> scale: </a:t>
            </a:r>
            <a:r>
              <a:rPr lang="it-IT" sz="2000" i="1" dirty="0" err="1">
                <a:latin typeface="Calibri" panose="020F0502020204030204" pitchFamily="34" charset="0"/>
                <a:cs typeface="Calibri" panose="020F0502020204030204" pitchFamily="34" charset="0"/>
              </a:rPr>
              <a:t>about</a:t>
            </a:r>
            <a:r>
              <a:rPr lang="it-IT" sz="2000" i="1" dirty="0">
                <a:latin typeface="Calibri" panose="020F0502020204030204" pitchFamily="34" charset="0"/>
                <a:cs typeface="Calibri" panose="020F0502020204030204" pitchFamily="34" charset="0"/>
              </a:rPr>
              <a:t> 2 km; </a:t>
            </a:r>
            <a:r>
              <a:rPr lang="it-IT" sz="2000" i="1" dirty="0" err="1">
                <a:latin typeface="Calibri" panose="020F0502020204030204" pitchFamily="34" charset="0"/>
                <a:cs typeface="Calibri" panose="020F0502020204030204" pitchFamily="34" charset="0"/>
              </a:rPr>
              <a:t>temporal</a:t>
            </a:r>
            <a:r>
              <a:rPr lang="it-IT" sz="2000" i="1" dirty="0">
                <a:latin typeface="Calibri" panose="020F0502020204030204" pitchFamily="34" charset="0"/>
                <a:cs typeface="Calibri" panose="020F0502020204030204" pitchFamily="34" charset="0"/>
              </a:rPr>
              <a:t> scale: </a:t>
            </a:r>
            <a:r>
              <a:rPr lang="it-IT" sz="2000" i="1" dirty="0" err="1">
                <a:latin typeface="Calibri" panose="020F0502020204030204" pitchFamily="34" charset="0"/>
                <a:cs typeface="Calibri" panose="020F0502020204030204" pitchFamily="34" charset="0"/>
              </a:rPr>
              <a:t>hourly</a:t>
            </a:r>
            <a:endParaRPr lang="it-IT" sz="2000" dirty="0">
              <a:latin typeface="Calibri" panose="020F0502020204030204" pitchFamily="34" charset="0"/>
              <a:cs typeface="Calibri" panose="020F0502020204030204" pitchFamily="34" charset="0"/>
            </a:endParaRPr>
          </a:p>
        </p:txBody>
      </p:sp>
      <p:sp>
        <p:nvSpPr>
          <p:cNvPr id="25" name="CasellaDiTesto 24">
            <a:extLst>
              <a:ext uri="{FF2B5EF4-FFF2-40B4-BE49-F238E27FC236}">
                <a16:creationId xmlns:a16="http://schemas.microsoft.com/office/drawing/2014/main" id="{FFDADD2C-7808-9490-3225-B124DDB35BE7}"/>
              </a:ext>
            </a:extLst>
          </p:cNvPr>
          <p:cNvSpPr txBox="1"/>
          <p:nvPr/>
        </p:nvSpPr>
        <p:spPr>
          <a:xfrm>
            <a:off x="1506379" y="278768"/>
            <a:ext cx="2785549" cy="584775"/>
          </a:xfrm>
          <a:prstGeom prst="rect">
            <a:avLst/>
          </a:prstGeom>
          <a:noFill/>
        </p:spPr>
        <p:txBody>
          <a:bodyPr wrap="square" rtlCol="0">
            <a:spAutoFit/>
          </a:bodyPr>
          <a:lstStyle/>
          <a:p>
            <a:r>
              <a:rPr lang="it-IT" sz="3200" b="1" dirty="0">
                <a:solidFill>
                  <a:srgbClr val="C00000"/>
                </a:solidFill>
                <a:latin typeface="Calibri" panose="020F0502020204030204" pitchFamily="34" charset="0"/>
                <a:cs typeface="Calibri" panose="020F0502020204030204" pitchFamily="34" charset="0"/>
              </a:rPr>
              <a:t>Temperature</a:t>
            </a:r>
          </a:p>
        </p:txBody>
      </p:sp>
      <p:sp>
        <p:nvSpPr>
          <p:cNvPr id="26" name="CasellaDiTesto 25">
            <a:extLst>
              <a:ext uri="{FF2B5EF4-FFF2-40B4-BE49-F238E27FC236}">
                <a16:creationId xmlns:a16="http://schemas.microsoft.com/office/drawing/2014/main" id="{AE832BF6-1E8F-31B0-C9FC-BF35B36D9196}"/>
              </a:ext>
            </a:extLst>
          </p:cNvPr>
          <p:cNvSpPr txBox="1"/>
          <p:nvPr/>
        </p:nvSpPr>
        <p:spPr>
          <a:xfrm>
            <a:off x="6095999" y="1860023"/>
            <a:ext cx="974104" cy="430887"/>
          </a:xfrm>
          <a:prstGeom prst="rect">
            <a:avLst/>
          </a:prstGeom>
          <a:noFill/>
        </p:spPr>
        <p:txBody>
          <a:bodyPr wrap="square" rtlCol="0">
            <a:spAutoFit/>
          </a:bodyPr>
          <a:lstStyle/>
          <a:p>
            <a:r>
              <a:rPr lang="it-IT" sz="2200" b="1" dirty="0">
                <a:solidFill>
                  <a:srgbClr val="C00000"/>
                </a:solidFill>
              </a:rPr>
              <a:t>+105%</a:t>
            </a:r>
          </a:p>
        </p:txBody>
      </p:sp>
      <p:sp>
        <p:nvSpPr>
          <p:cNvPr id="27" name="CasellaDiTesto 26">
            <a:extLst>
              <a:ext uri="{FF2B5EF4-FFF2-40B4-BE49-F238E27FC236}">
                <a16:creationId xmlns:a16="http://schemas.microsoft.com/office/drawing/2014/main" id="{1CDA6592-1420-F81F-192A-4BD998E87255}"/>
              </a:ext>
            </a:extLst>
          </p:cNvPr>
          <p:cNvSpPr txBox="1"/>
          <p:nvPr/>
        </p:nvSpPr>
        <p:spPr>
          <a:xfrm>
            <a:off x="3904268" y="4046660"/>
            <a:ext cx="669304" cy="430887"/>
          </a:xfrm>
          <a:prstGeom prst="rect">
            <a:avLst/>
          </a:prstGeom>
          <a:noFill/>
        </p:spPr>
        <p:txBody>
          <a:bodyPr wrap="square" rtlCol="0">
            <a:spAutoFit/>
          </a:bodyPr>
          <a:lstStyle/>
          <a:p>
            <a:r>
              <a:rPr lang="it-IT" sz="2200" b="1" dirty="0">
                <a:solidFill>
                  <a:srgbClr val="C00000"/>
                </a:solidFill>
              </a:rPr>
              <a:t>+8</a:t>
            </a:r>
          </a:p>
        </p:txBody>
      </p:sp>
      <p:sp>
        <p:nvSpPr>
          <p:cNvPr id="28" name="CasellaDiTesto 27">
            <a:extLst>
              <a:ext uri="{FF2B5EF4-FFF2-40B4-BE49-F238E27FC236}">
                <a16:creationId xmlns:a16="http://schemas.microsoft.com/office/drawing/2014/main" id="{67D60269-1817-2115-5D16-2ECE5248D16F}"/>
              </a:ext>
            </a:extLst>
          </p:cNvPr>
          <p:cNvSpPr txBox="1"/>
          <p:nvPr/>
        </p:nvSpPr>
        <p:spPr>
          <a:xfrm>
            <a:off x="3857133" y="1860023"/>
            <a:ext cx="669304" cy="430887"/>
          </a:xfrm>
          <a:prstGeom prst="rect">
            <a:avLst/>
          </a:prstGeom>
          <a:noFill/>
        </p:spPr>
        <p:txBody>
          <a:bodyPr wrap="square" rtlCol="0">
            <a:spAutoFit/>
          </a:bodyPr>
          <a:lstStyle/>
          <a:p>
            <a:r>
              <a:rPr lang="it-IT" sz="2200" b="1" dirty="0">
                <a:solidFill>
                  <a:srgbClr val="C00000"/>
                </a:solidFill>
              </a:rPr>
              <a:t>+7</a:t>
            </a:r>
          </a:p>
        </p:txBody>
      </p:sp>
      <p:sp>
        <p:nvSpPr>
          <p:cNvPr id="29" name="CasellaDiTesto 28">
            <a:extLst>
              <a:ext uri="{FF2B5EF4-FFF2-40B4-BE49-F238E27FC236}">
                <a16:creationId xmlns:a16="http://schemas.microsoft.com/office/drawing/2014/main" id="{381A60E3-F0BF-152E-F8B0-CEFB554E4984}"/>
              </a:ext>
            </a:extLst>
          </p:cNvPr>
          <p:cNvSpPr txBox="1"/>
          <p:nvPr/>
        </p:nvSpPr>
        <p:spPr>
          <a:xfrm>
            <a:off x="6095999" y="4046660"/>
            <a:ext cx="1181493" cy="430887"/>
          </a:xfrm>
          <a:prstGeom prst="rect">
            <a:avLst/>
          </a:prstGeom>
          <a:noFill/>
        </p:spPr>
        <p:txBody>
          <a:bodyPr wrap="square" rtlCol="0">
            <a:spAutoFit/>
          </a:bodyPr>
          <a:lstStyle/>
          <a:p>
            <a:r>
              <a:rPr lang="it-IT" sz="2200" b="1" dirty="0">
                <a:solidFill>
                  <a:srgbClr val="C00000"/>
                </a:solidFill>
              </a:rPr>
              <a:t>+106%</a:t>
            </a:r>
          </a:p>
        </p:txBody>
      </p:sp>
      <p:sp>
        <p:nvSpPr>
          <p:cNvPr id="30" name="CasellaDiTesto 29">
            <a:extLst>
              <a:ext uri="{FF2B5EF4-FFF2-40B4-BE49-F238E27FC236}">
                <a16:creationId xmlns:a16="http://schemas.microsoft.com/office/drawing/2014/main" id="{09A540EB-1C15-420D-84B4-7B050A9759BB}"/>
              </a:ext>
            </a:extLst>
          </p:cNvPr>
          <p:cNvSpPr txBox="1"/>
          <p:nvPr/>
        </p:nvSpPr>
        <p:spPr>
          <a:xfrm>
            <a:off x="8023037" y="1860023"/>
            <a:ext cx="669304" cy="430887"/>
          </a:xfrm>
          <a:prstGeom prst="rect">
            <a:avLst/>
          </a:prstGeom>
          <a:noFill/>
        </p:spPr>
        <p:txBody>
          <a:bodyPr wrap="square" rtlCol="0">
            <a:spAutoFit/>
          </a:bodyPr>
          <a:lstStyle/>
          <a:p>
            <a:r>
              <a:rPr lang="it-IT" sz="2200" b="1" dirty="0">
                <a:solidFill>
                  <a:srgbClr val="C00000"/>
                </a:solidFill>
              </a:rPr>
              <a:t>+13</a:t>
            </a:r>
          </a:p>
        </p:txBody>
      </p:sp>
      <p:sp>
        <p:nvSpPr>
          <p:cNvPr id="31" name="CasellaDiTesto 30">
            <a:extLst>
              <a:ext uri="{FF2B5EF4-FFF2-40B4-BE49-F238E27FC236}">
                <a16:creationId xmlns:a16="http://schemas.microsoft.com/office/drawing/2014/main" id="{F5357C80-7EEA-E991-54DE-BEBAB0DBA5C4}"/>
              </a:ext>
            </a:extLst>
          </p:cNvPr>
          <p:cNvSpPr txBox="1"/>
          <p:nvPr/>
        </p:nvSpPr>
        <p:spPr>
          <a:xfrm>
            <a:off x="9742182" y="1860023"/>
            <a:ext cx="669304" cy="430887"/>
          </a:xfrm>
          <a:prstGeom prst="rect">
            <a:avLst/>
          </a:prstGeom>
          <a:noFill/>
        </p:spPr>
        <p:txBody>
          <a:bodyPr wrap="square" rtlCol="0">
            <a:spAutoFit/>
          </a:bodyPr>
          <a:lstStyle/>
          <a:p>
            <a:r>
              <a:rPr lang="it-IT" sz="2200" b="1" dirty="0">
                <a:solidFill>
                  <a:srgbClr val="C00000"/>
                </a:solidFill>
              </a:rPr>
              <a:t>+17</a:t>
            </a:r>
          </a:p>
        </p:txBody>
      </p:sp>
      <p:sp>
        <p:nvSpPr>
          <p:cNvPr id="32" name="CasellaDiTesto 31">
            <a:extLst>
              <a:ext uri="{FF2B5EF4-FFF2-40B4-BE49-F238E27FC236}">
                <a16:creationId xmlns:a16="http://schemas.microsoft.com/office/drawing/2014/main" id="{19D4606E-07FE-E525-2044-2BF403C87B3E}"/>
              </a:ext>
            </a:extLst>
          </p:cNvPr>
          <p:cNvSpPr txBox="1"/>
          <p:nvPr/>
        </p:nvSpPr>
        <p:spPr>
          <a:xfrm>
            <a:off x="7953080" y="4046660"/>
            <a:ext cx="669304" cy="430887"/>
          </a:xfrm>
          <a:prstGeom prst="rect">
            <a:avLst/>
          </a:prstGeom>
          <a:noFill/>
        </p:spPr>
        <p:txBody>
          <a:bodyPr wrap="square" rtlCol="0">
            <a:spAutoFit/>
          </a:bodyPr>
          <a:lstStyle/>
          <a:p>
            <a:r>
              <a:rPr lang="it-IT" sz="2200" b="1" dirty="0">
                <a:solidFill>
                  <a:srgbClr val="C00000"/>
                </a:solidFill>
              </a:rPr>
              <a:t>+11</a:t>
            </a:r>
          </a:p>
        </p:txBody>
      </p:sp>
      <p:sp>
        <p:nvSpPr>
          <p:cNvPr id="33" name="CasellaDiTesto 32">
            <a:extLst>
              <a:ext uri="{FF2B5EF4-FFF2-40B4-BE49-F238E27FC236}">
                <a16:creationId xmlns:a16="http://schemas.microsoft.com/office/drawing/2014/main" id="{7A51C057-7603-A522-DD18-1A6DAC220C81}"/>
              </a:ext>
            </a:extLst>
          </p:cNvPr>
          <p:cNvSpPr txBox="1"/>
          <p:nvPr/>
        </p:nvSpPr>
        <p:spPr>
          <a:xfrm>
            <a:off x="9899209" y="4046660"/>
            <a:ext cx="669304" cy="430887"/>
          </a:xfrm>
          <a:prstGeom prst="rect">
            <a:avLst/>
          </a:prstGeom>
          <a:noFill/>
        </p:spPr>
        <p:txBody>
          <a:bodyPr wrap="square" rtlCol="0">
            <a:spAutoFit/>
          </a:bodyPr>
          <a:lstStyle/>
          <a:p>
            <a:r>
              <a:rPr lang="it-IT" sz="2200" b="1" dirty="0">
                <a:solidFill>
                  <a:srgbClr val="C00000"/>
                </a:solidFill>
              </a:rPr>
              <a:t>+17</a:t>
            </a:r>
          </a:p>
        </p:txBody>
      </p:sp>
    </p:spTree>
    <p:extLst>
      <p:ext uri="{BB962C8B-B14F-4D97-AF65-F5344CB8AC3E}">
        <p14:creationId xmlns:p14="http://schemas.microsoft.com/office/powerpoint/2010/main" val="312460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7F71FBA-55AC-0352-46D6-C6AF3E7CD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117" y="1056380"/>
            <a:ext cx="7295837" cy="5763708"/>
          </a:xfrm>
          <a:prstGeom prst="rect">
            <a:avLst/>
          </a:prstGeom>
        </p:spPr>
      </p:pic>
      <p:pic>
        <p:nvPicPr>
          <p:cNvPr id="4" name="Immagine 3">
            <a:extLst>
              <a:ext uri="{FF2B5EF4-FFF2-40B4-BE49-F238E27FC236}">
                <a16:creationId xmlns:a16="http://schemas.microsoft.com/office/drawing/2014/main" id="{D82C0E8D-3F7F-F1C1-B077-0B5AD0FFD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42" y="1584961"/>
            <a:ext cx="4459694" cy="5140858"/>
          </a:xfrm>
          <a:prstGeom prst="rect">
            <a:avLst/>
          </a:prstGeom>
        </p:spPr>
      </p:pic>
      <p:sp>
        <p:nvSpPr>
          <p:cNvPr id="16" name="CasellaDiTesto 15">
            <a:extLst>
              <a:ext uri="{FF2B5EF4-FFF2-40B4-BE49-F238E27FC236}">
                <a16:creationId xmlns:a16="http://schemas.microsoft.com/office/drawing/2014/main" id="{D4250701-9EB5-8DCE-EAFE-8364E09B621D}"/>
              </a:ext>
            </a:extLst>
          </p:cNvPr>
          <p:cNvSpPr txBox="1"/>
          <p:nvPr/>
        </p:nvSpPr>
        <p:spPr>
          <a:xfrm>
            <a:off x="1607645" y="298452"/>
            <a:ext cx="2615979" cy="584775"/>
          </a:xfrm>
          <a:prstGeom prst="rect">
            <a:avLst/>
          </a:prstGeom>
          <a:noFill/>
        </p:spPr>
        <p:txBody>
          <a:bodyPr wrap="square" rtlCol="0">
            <a:spAutoFit/>
          </a:bodyPr>
          <a:lstStyle/>
          <a:p>
            <a:r>
              <a:rPr lang="it-IT" sz="3200" b="1" dirty="0" err="1">
                <a:solidFill>
                  <a:schemeClr val="accent1"/>
                </a:solidFill>
                <a:latin typeface="Calibri" panose="020F0502020204030204" pitchFamily="34" charset="0"/>
                <a:cs typeface="Calibri" panose="020F0502020204030204" pitchFamily="34" charset="0"/>
              </a:rPr>
              <a:t>Precipitation</a:t>
            </a:r>
            <a:endParaRPr lang="it-IT" sz="3200" b="1" dirty="0">
              <a:solidFill>
                <a:schemeClr val="accent1"/>
              </a:solidFill>
              <a:latin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85699C9C-0884-85EF-3F24-6EDC671ACF3A}"/>
              </a:ext>
            </a:extLst>
          </p:cNvPr>
          <p:cNvSpPr>
            <a:spLocks noGrp="1"/>
          </p:cNvSpPr>
          <p:nvPr>
            <p:ph type="body" idx="1"/>
          </p:nvPr>
        </p:nvSpPr>
        <p:spPr/>
        <p:txBody>
          <a:bodyPr/>
          <a:lstStyle/>
          <a:p>
            <a:endParaRPr lang="it-IT"/>
          </a:p>
        </p:txBody>
      </p:sp>
      <p:sp>
        <p:nvSpPr>
          <p:cNvPr id="6" name="CasellaDiTesto 5">
            <a:extLst>
              <a:ext uri="{FF2B5EF4-FFF2-40B4-BE49-F238E27FC236}">
                <a16:creationId xmlns:a16="http://schemas.microsoft.com/office/drawing/2014/main" id="{57CCE6B9-9592-0105-FB48-F6E3E037A38A}"/>
              </a:ext>
            </a:extLst>
          </p:cNvPr>
          <p:cNvSpPr txBox="1"/>
          <p:nvPr/>
        </p:nvSpPr>
        <p:spPr>
          <a:xfrm>
            <a:off x="4238920" y="113763"/>
            <a:ext cx="6995137" cy="1015663"/>
          </a:xfrm>
          <a:prstGeom prst="rect">
            <a:avLst/>
          </a:prstGeom>
          <a:noFill/>
        </p:spPr>
        <p:txBody>
          <a:bodyPr wrap="square">
            <a:spAutoFit/>
          </a:bodyPr>
          <a:lstStyle/>
          <a:p>
            <a:r>
              <a:rPr lang="it-IT" sz="2000" i="1" dirty="0" err="1">
                <a:latin typeface="Calibri" panose="020F0502020204030204" pitchFamily="34" charset="0"/>
                <a:cs typeface="Calibri" panose="020F0502020204030204" pitchFamily="34" charset="0"/>
              </a:rPr>
              <a:t>Expected</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changes</a:t>
            </a:r>
            <a:r>
              <a:rPr lang="it-IT" sz="2000" i="1" dirty="0">
                <a:latin typeface="Calibri" panose="020F0502020204030204" pitchFamily="34" charset="0"/>
                <a:cs typeface="Calibri" panose="020F0502020204030204" pitchFamily="34" charset="0"/>
              </a:rPr>
              <a:t> in the 2021-2050 </a:t>
            </a:r>
            <a:r>
              <a:rPr lang="it-IT" sz="2000" i="1" dirty="0" err="1">
                <a:latin typeface="Calibri" panose="020F0502020204030204" pitchFamily="34" charset="0"/>
                <a:cs typeface="Calibri" panose="020F0502020204030204" pitchFamily="34" charset="0"/>
              </a:rPr>
              <a:t>thirty-year</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period</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compared</a:t>
            </a:r>
            <a:r>
              <a:rPr lang="it-IT" sz="2000" i="1" dirty="0">
                <a:latin typeface="Calibri" panose="020F0502020204030204" pitchFamily="34" charset="0"/>
                <a:cs typeface="Calibri" panose="020F0502020204030204" pitchFamily="34" charset="0"/>
              </a:rPr>
              <a:t> to the 1981-2010 </a:t>
            </a:r>
            <a:r>
              <a:rPr lang="it-IT" sz="2000" i="1" dirty="0" err="1">
                <a:latin typeface="Calibri" panose="020F0502020204030204" pitchFamily="34" charset="0"/>
                <a:cs typeface="Calibri" panose="020F0502020204030204" pitchFamily="34" charset="0"/>
              </a:rPr>
              <a:t>reference</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period</a:t>
            </a:r>
            <a:r>
              <a:rPr lang="it-IT" sz="2000" i="1" dirty="0">
                <a:latin typeface="Calibri" panose="020F0502020204030204" pitchFamily="34" charset="0"/>
                <a:cs typeface="Calibri" panose="020F0502020204030204" pitchFamily="34" charset="0"/>
              </a:rPr>
              <a:t> (RCP4.5 and RCP8.5 </a:t>
            </a:r>
            <a:r>
              <a:rPr lang="it-IT" sz="2000" i="1" dirty="0" err="1">
                <a:latin typeface="Calibri" panose="020F0502020204030204" pitchFamily="34" charset="0"/>
                <a:cs typeface="Calibri" panose="020F0502020204030204" pitchFamily="34" charset="0"/>
              </a:rPr>
              <a:t>scenarios</a:t>
            </a:r>
            <a:r>
              <a:rPr lang="it-IT" sz="2000" i="1" dirty="0">
                <a:latin typeface="Calibri" panose="020F0502020204030204" pitchFamily="34" charset="0"/>
                <a:cs typeface="Calibri" panose="020F0502020204030204" pitchFamily="34" charset="0"/>
              </a:rPr>
              <a:t>)</a:t>
            </a:r>
          </a:p>
          <a:p>
            <a:pPr algn="just"/>
            <a:r>
              <a:rPr lang="it-IT" sz="2000" i="1" dirty="0" err="1">
                <a:latin typeface="Calibri" panose="020F0502020204030204" pitchFamily="34" charset="0"/>
                <a:cs typeface="Calibri" panose="020F0502020204030204" pitchFamily="34" charset="0"/>
              </a:rPr>
              <a:t>Spatial</a:t>
            </a:r>
            <a:r>
              <a:rPr lang="it-IT" sz="2000" i="1" dirty="0">
                <a:latin typeface="Calibri" panose="020F0502020204030204" pitchFamily="34" charset="0"/>
                <a:cs typeface="Calibri" panose="020F0502020204030204" pitchFamily="34" charset="0"/>
              </a:rPr>
              <a:t> scale: </a:t>
            </a:r>
            <a:r>
              <a:rPr lang="it-IT" sz="2000" i="1" dirty="0" err="1">
                <a:latin typeface="Calibri" panose="020F0502020204030204" pitchFamily="34" charset="0"/>
                <a:cs typeface="Calibri" panose="020F0502020204030204" pitchFamily="34" charset="0"/>
              </a:rPr>
              <a:t>about</a:t>
            </a:r>
            <a:r>
              <a:rPr lang="it-IT" sz="2000" i="1" dirty="0">
                <a:latin typeface="Calibri" panose="020F0502020204030204" pitchFamily="34" charset="0"/>
                <a:cs typeface="Calibri" panose="020F0502020204030204" pitchFamily="34" charset="0"/>
              </a:rPr>
              <a:t> 2 km; </a:t>
            </a:r>
            <a:r>
              <a:rPr lang="it-IT" sz="2000" i="1" dirty="0" err="1">
                <a:latin typeface="Calibri" panose="020F0502020204030204" pitchFamily="34" charset="0"/>
                <a:cs typeface="Calibri" panose="020F0502020204030204" pitchFamily="34" charset="0"/>
              </a:rPr>
              <a:t>temporal</a:t>
            </a:r>
            <a:r>
              <a:rPr lang="it-IT" sz="2000" i="1" dirty="0">
                <a:latin typeface="Calibri" panose="020F0502020204030204" pitchFamily="34" charset="0"/>
                <a:cs typeface="Calibri" panose="020F0502020204030204" pitchFamily="34" charset="0"/>
              </a:rPr>
              <a:t> scale: </a:t>
            </a:r>
            <a:r>
              <a:rPr lang="it-IT" sz="2000" i="1" dirty="0" err="1">
                <a:latin typeface="Calibri" panose="020F0502020204030204" pitchFamily="34" charset="0"/>
                <a:cs typeface="Calibri" panose="020F0502020204030204" pitchFamily="34" charset="0"/>
              </a:rPr>
              <a:t>hourly</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27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EFA15BC5-CCA9-7166-8767-0A44E75CDA63}"/>
              </a:ext>
            </a:extLst>
          </p:cNvPr>
          <p:cNvGraphicFramePr/>
          <p:nvPr>
            <p:extLst>
              <p:ext uri="{D42A27DB-BD31-4B8C-83A1-F6EECF244321}">
                <p14:modId xmlns:p14="http://schemas.microsoft.com/office/powerpoint/2010/main" val="144559924"/>
              </p:ext>
            </p:extLst>
          </p:nvPr>
        </p:nvGraphicFramePr>
        <p:xfrm>
          <a:off x="0" y="1154545"/>
          <a:ext cx="12054840" cy="469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2769A7E4-E4C3-F25C-D9ED-C76626B04D68}"/>
              </a:ext>
            </a:extLst>
          </p:cNvPr>
          <p:cNvSpPr txBox="1"/>
          <p:nvPr/>
        </p:nvSpPr>
        <p:spPr>
          <a:xfrm>
            <a:off x="1705916" y="284626"/>
            <a:ext cx="3851563" cy="64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90000"/>
              </a:lnSpc>
              <a:buClr>
                <a:schemeClr val="dk1"/>
              </a:buClr>
              <a:buSzPts val="2400"/>
              <a:buFont typeface="Calibri"/>
              <a:buNone/>
              <a:defRPr sz="4000" b="1">
                <a:solidFill>
                  <a:schemeClr val="dk1"/>
                </a:solidFill>
                <a:latin typeface="Calibri" panose="020F0502020204030204" pitchFamily="34" charset="0"/>
                <a:ea typeface="Calibri"/>
                <a:cs typeface="Calibri" panose="020F0502020204030204" pitchFamily="34" charset="0"/>
              </a:defRPr>
            </a:lvl1pPr>
            <a:lvl2pPr>
              <a:buSzPts val="2400"/>
              <a:buNone/>
              <a:defRPr sz="3200"/>
            </a:lvl2pPr>
            <a:lvl3pPr>
              <a:buSzPts val="2400"/>
              <a:buNone/>
              <a:defRPr sz="3200"/>
            </a:lvl3pPr>
            <a:lvl4pPr>
              <a:buSzPts val="2400"/>
              <a:buNone/>
              <a:defRPr sz="3200"/>
            </a:lvl4pPr>
            <a:lvl5pPr>
              <a:buSzPts val="2400"/>
              <a:buNone/>
              <a:defRPr sz="3200"/>
            </a:lvl5pPr>
            <a:lvl6pPr>
              <a:buSzPts val="2400"/>
              <a:buNone/>
              <a:defRPr sz="3200"/>
            </a:lvl6pPr>
            <a:lvl7pPr>
              <a:buSzPts val="2400"/>
              <a:buNone/>
              <a:defRPr sz="3200"/>
            </a:lvl7pPr>
            <a:lvl8pPr>
              <a:buSzPts val="2400"/>
              <a:buNone/>
              <a:defRPr sz="3200"/>
            </a:lvl8pPr>
            <a:lvl9pPr>
              <a:buSzPts val="2400"/>
              <a:buNone/>
              <a:defRPr sz="3200"/>
            </a:lvl9pPr>
          </a:lstStyle>
          <a:p>
            <a:r>
              <a:rPr lang="it-IT" dirty="0" err="1"/>
              <a:t>Summurizing</a:t>
            </a:r>
            <a:endParaRPr lang="it-IT" dirty="0"/>
          </a:p>
        </p:txBody>
      </p:sp>
    </p:spTree>
    <p:extLst>
      <p:ext uri="{BB962C8B-B14F-4D97-AF65-F5344CB8AC3E}">
        <p14:creationId xmlns:p14="http://schemas.microsoft.com/office/powerpoint/2010/main" val="130610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8089B57F-866C-4098-81FD-8A208980C04A}"/>
              </a:ext>
            </a:extLst>
          </p:cNvPr>
          <p:cNvSpPr txBox="1"/>
          <p:nvPr/>
        </p:nvSpPr>
        <p:spPr>
          <a:xfrm>
            <a:off x="1577752" y="216742"/>
            <a:ext cx="8964487" cy="64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90000"/>
              </a:lnSpc>
              <a:buClr>
                <a:schemeClr val="dk1"/>
              </a:buClr>
              <a:buSzPts val="2400"/>
              <a:buFont typeface="Calibri"/>
              <a:buNone/>
              <a:defRPr sz="4000" b="1">
                <a:solidFill>
                  <a:schemeClr val="dk1"/>
                </a:solidFill>
                <a:latin typeface="Calibri" panose="020F0502020204030204" pitchFamily="34" charset="0"/>
                <a:ea typeface="Calibri"/>
                <a:cs typeface="Calibri" panose="020F0502020204030204" pitchFamily="34" charset="0"/>
              </a:defRPr>
            </a:lvl1pPr>
            <a:lvl2pPr>
              <a:buSzPts val="2400"/>
              <a:buNone/>
              <a:defRPr sz="3200"/>
            </a:lvl2pPr>
            <a:lvl3pPr>
              <a:buSzPts val="2400"/>
              <a:buNone/>
              <a:defRPr sz="3200"/>
            </a:lvl3pPr>
            <a:lvl4pPr>
              <a:buSzPts val="2400"/>
              <a:buNone/>
              <a:defRPr sz="3200"/>
            </a:lvl4pPr>
            <a:lvl5pPr>
              <a:buSzPts val="2400"/>
              <a:buNone/>
              <a:defRPr sz="3200"/>
            </a:lvl5pPr>
            <a:lvl6pPr>
              <a:buSzPts val="2400"/>
              <a:buNone/>
              <a:defRPr sz="3200"/>
            </a:lvl6pPr>
            <a:lvl7pPr>
              <a:buSzPts val="2400"/>
              <a:buNone/>
              <a:defRPr sz="3200"/>
            </a:lvl7pPr>
            <a:lvl8pPr>
              <a:buSzPts val="2400"/>
              <a:buNone/>
              <a:defRPr sz="3200"/>
            </a:lvl8pPr>
            <a:lvl9pPr>
              <a:buSzPts val="2400"/>
              <a:buNone/>
              <a:defRPr sz="3200"/>
            </a:lvl9pPr>
          </a:lstStyle>
          <a:p>
            <a:r>
              <a:rPr lang="it-IT" dirty="0" err="1"/>
              <a:t>Concluding</a:t>
            </a:r>
            <a:r>
              <a:rPr lang="it-IT" dirty="0"/>
              <a:t> </a:t>
            </a:r>
            <a:r>
              <a:rPr lang="it-IT" dirty="0" err="1"/>
              <a:t>remarks</a:t>
            </a:r>
            <a:endParaRPr lang="it-IT" dirty="0"/>
          </a:p>
        </p:txBody>
      </p:sp>
      <p:graphicFrame>
        <p:nvGraphicFramePr>
          <p:cNvPr id="6" name="Diagramma 5">
            <a:extLst>
              <a:ext uri="{FF2B5EF4-FFF2-40B4-BE49-F238E27FC236}">
                <a16:creationId xmlns:a16="http://schemas.microsoft.com/office/drawing/2014/main" id="{1769F417-670D-4327-9838-A3811A86DA35}"/>
              </a:ext>
            </a:extLst>
          </p:cNvPr>
          <p:cNvGraphicFramePr/>
          <p:nvPr>
            <p:extLst>
              <p:ext uri="{D42A27DB-BD31-4B8C-83A1-F6EECF244321}">
                <p14:modId xmlns:p14="http://schemas.microsoft.com/office/powerpoint/2010/main" val="4024268517"/>
              </p:ext>
            </p:extLst>
          </p:nvPr>
        </p:nvGraphicFramePr>
        <p:xfrm>
          <a:off x="1703512" y="980728"/>
          <a:ext cx="8712968" cy="57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40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8089B57F-866C-4098-81FD-8A208980C04A}"/>
              </a:ext>
            </a:extLst>
          </p:cNvPr>
          <p:cNvSpPr txBox="1"/>
          <p:nvPr/>
        </p:nvSpPr>
        <p:spPr>
          <a:xfrm>
            <a:off x="1663758" y="242191"/>
            <a:ext cx="8964487" cy="64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90000"/>
              </a:lnSpc>
              <a:buClr>
                <a:schemeClr val="dk1"/>
              </a:buClr>
              <a:buSzPts val="2400"/>
              <a:buFont typeface="Calibri"/>
              <a:buNone/>
              <a:defRPr sz="4000" b="1">
                <a:solidFill>
                  <a:schemeClr val="dk1"/>
                </a:solidFill>
                <a:latin typeface="Calibri" panose="020F0502020204030204" pitchFamily="34" charset="0"/>
                <a:ea typeface="Calibri"/>
                <a:cs typeface="Calibri" panose="020F0502020204030204" pitchFamily="34" charset="0"/>
              </a:defRPr>
            </a:lvl1pPr>
            <a:lvl2pPr>
              <a:buSzPts val="2400"/>
              <a:buNone/>
              <a:defRPr sz="3200"/>
            </a:lvl2pPr>
            <a:lvl3pPr>
              <a:buSzPts val="2400"/>
              <a:buNone/>
              <a:defRPr sz="3200"/>
            </a:lvl3pPr>
            <a:lvl4pPr>
              <a:buSzPts val="2400"/>
              <a:buNone/>
              <a:defRPr sz="3200"/>
            </a:lvl4pPr>
            <a:lvl5pPr>
              <a:buSzPts val="2400"/>
              <a:buNone/>
              <a:defRPr sz="3200"/>
            </a:lvl5pPr>
            <a:lvl6pPr>
              <a:buSzPts val="2400"/>
              <a:buNone/>
              <a:defRPr sz="3200"/>
            </a:lvl6pPr>
            <a:lvl7pPr>
              <a:buSzPts val="2400"/>
              <a:buNone/>
              <a:defRPr sz="3200"/>
            </a:lvl7pPr>
            <a:lvl8pPr>
              <a:buSzPts val="2400"/>
              <a:buNone/>
              <a:defRPr sz="3200"/>
            </a:lvl8pPr>
            <a:lvl9pPr>
              <a:buSzPts val="2400"/>
              <a:buNone/>
              <a:defRPr sz="3200"/>
            </a:lvl9pPr>
          </a:lstStyle>
          <a:p>
            <a:r>
              <a:rPr lang="it-IT" dirty="0"/>
              <a:t>CHALLENGES</a:t>
            </a:r>
          </a:p>
        </p:txBody>
      </p:sp>
      <p:graphicFrame>
        <p:nvGraphicFramePr>
          <p:cNvPr id="6" name="Diagramma 5">
            <a:extLst>
              <a:ext uri="{FF2B5EF4-FFF2-40B4-BE49-F238E27FC236}">
                <a16:creationId xmlns:a16="http://schemas.microsoft.com/office/drawing/2014/main" id="{1769F417-670D-4327-9838-A3811A86DA35}"/>
              </a:ext>
            </a:extLst>
          </p:cNvPr>
          <p:cNvGraphicFramePr/>
          <p:nvPr>
            <p:extLst>
              <p:ext uri="{D42A27DB-BD31-4B8C-83A1-F6EECF244321}">
                <p14:modId xmlns:p14="http://schemas.microsoft.com/office/powerpoint/2010/main" val="896971324"/>
              </p:ext>
            </p:extLst>
          </p:nvPr>
        </p:nvGraphicFramePr>
        <p:xfrm>
          <a:off x="1703512" y="909360"/>
          <a:ext cx="8712968" cy="57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50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Ορθογώνιο τρίγωνο 5"/>
          <p:cNvSpPr/>
          <p:nvPr/>
        </p:nvSpPr>
        <p:spPr>
          <a:xfrm>
            <a:off x="2074415" y="5784547"/>
            <a:ext cx="611787" cy="109378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5" name="Google Shape;365;p33"/>
          <p:cNvSpPr txBox="1">
            <a:spLocks noGrp="1"/>
          </p:cNvSpPr>
          <p:nvPr>
            <p:ph type="body" idx="2"/>
          </p:nvPr>
        </p:nvSpPr>
        <p:spPr>
          <a:xfrm>
            <a:off x="6093069" y="4868093"/>
            <a:ext cx="5756030" cy="511572"/>
          </a:xfrm>
          <a:prstGeom prst="rect">
            <a:avLst/>
          </a:prstGeom>
          <a:noFill/>
          <a:ln>
            <a:noFill/>
          </a:ln>
        </p:spPr>
        <p:txBody>
          <a:bodyPr spcFirstLastPara="1" wrap="square" lIns="91425" tIns="45700" rIns="91425" bIns="45700" anchor="t" anchorCtr="0">
            <a:noAutofit/>
          </a:bodyPr>
          <a:lstStyle/>
          <a:p>
            <a:pPr marL="457200" marR="0" lvl="0" indent="-228600" algn="r" rtl="0">
              <a:lnSpc>
                <a:spcPct val="90000"/>
              </a:lnSpc>
              <a:spcBef>
                <a:spcPts val="1000"/>
              </a:spcBef>
              <a:spcAft>
                <a:spcPts val="0"/>
              </a:spcAft>
              <a:buClr>
                <a:srgbClr val="EE6E55"/>
              </a:buClr>
              <a:buSzPts val="3200"/>
              <a:buFont typeface="Arial"/>
              <a:buNone/>
            </a:pPr>
            <a:r>
              <a:rPr lang="it-IT" dirty="0" err="1"/>
              <a:t>serenam@uniss.it</a:t>
            </a:r>
            <a:endParaRPr dirty="0"/>
          </a:p>
        </p:txBody>
      </p:sp>
      <p:sp>
        <p:nvSpPr>
          <p:cNvPr id="366" name="Google Shape;366;p33"/>
          <p:cNvSpPr txBox="1">
            <a:spLocks noGrp="1"/>
          </p:cNvSpPr>
          <p:nvPr>
            <p:ph type="body" idx="3"/>
          </p:nvPr>
        </p:nvSpPr>
        <p:spPr>
          <a:xfrm>
            <a:off x="4147798" y="3801825"/>
            <a:ext cx="7713827" cy="1064028"/>
          </a:xfrm>
          <a:prstGeom prst="rect">
            <a:avLst/>
          </a:prstGeom>
          <a:noFill/>
          <a:ln>
            <a:noFill/>
          </a:ln>
        </p:spPr>
        <p:txBody>
          <a:bodyPr spcFirstLastPara="1" wrap="square" lIns="91425" tIns="45700" rIns="91425" bIns="45700" anchor="t" anchorCtr="0">
            <a:noAutofit/>
          </a:bodyPr>
          <a:lstStyle/>
          <a:p>
            <a:pPr marL="457200" marR="0" lvl="0" indent="-228600" algn="r" rtl="0">
              <a:lnSpc>
                <a:spcPct val="90000"/>
              </a:lnSpc>
              <a:spcBef>
                <a:spcPts val="1000"/>
              </a:spcBef>
              <a:spcAft>
                <a:spcPts val="0"/>
              </a:spcAft>
              <a:buClr>
                <a:srgbClr val="EE6E55"/>
              </a:buClr>
              <a:buSzPts val="3200"/>
              <a:buFont typeface="Arial"/>
              <a:buNone/>
            </a:pPr>
            <a:r>
              <a:rPr lang="en"/>
              <a:t>Thank you!</a:t>
            </a:r>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17" y="6330210"/>
            <a:ext cx="391790" cy="3917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Ορθογώνιο τρίγωνο 6"/>
          <p:cNvSpPr/>
          <p:nvPr/>
        </p:nvSpPr>
        <p:spPr>
          <a:xfrm>
            <a:off x="2074415" y="5784547"/>
            <a:ext cx="611787" cy="109378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p:cNvSpPr/>
          <p:nvPr/>
        </p:nvSpPr>
        <p:spPr>
          <a:xfrm>
            <a:off x="0" y="6331974"/>
            <a:ext cx="1979654" cy="526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4" name="Google Shape;184;p29"/>
          <p:cNvSpPr/>
          <p:nvPr/>
        </p:nvSpPr>
        <p:spPr>
          <a:xfrm>
            <a:off x="2692788" y="1109725"/>
            <a:ext cx="5516562" cy="651000"/>
          </a:xfrm>
          <a:prstGeom prst="rect">
            <a:avLst/>
          </a:prstGeom>
          <a:solidFill>
            <a:srgbClr val="F4DD51"/>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29"/>
          <p:cNvSpPr/>
          <p:nvPr/>
        </p:nvSpPr>
        <p:spPr>
          <a:xfrm flipH="1">
            <a:off x="2686202" y="1117946"/>
            <a:ext cx="724813" cy="649581"/>
          </a:xfrm>
          <a:custGeom>
            <a:avLst/>
            <a:gdLst/>
            <a:ahLst/>
            <a:cxnLst/>
            <a:rect l="l" t="t" r="r" b="b"/>
            <a:pathLst>
              <a:path w="1244315" h="999355" extrusionOk="0">
                <a:moveTo>
                  <a:pt x="0" y="999355"/>
                </a:moveTo>
                <a:lnTo>
                  <a:pt x="514801" y="555"/>
                </a:lnTo>
                <a:lnTo>
                  <a:pt x="1244315" y="0"/>
                </a:lnTo>
                <a:lnTo>
                  <a:pt x="1243448" y="999355"/>
                </a:lnTo>
                <a:lnTo>
                  <a:pt x="0" y="999355"/>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6" name="Google Shape;186;p29"/>
          <p:cNvSpPr/>
          <p:nvPr/>
        </p:nvSpPr>
        <p:spPr>
          <a:xfrm flipH="1">
            <a:off x="3065485" y="1114971"/>
            <a:ext cx="440291" cy="651654"/>
          </a:xfrm>
          <a:custGeom>
            <a:avLst/>
            <a:gdLst/>
            <a:ahLst/>
            <a:cxnLst/>
            <a:rect l="l" t="t" r="r" b="b"/>
            <a:pathLst>
              <a:path w="690653" h="998703" extrusionOk="0">
                <a:moveTo>
                  <a:pt x="0" y="998702"/>
                </a:moveTo>
                <a:lnTo>
                  <a:pt x="518052" y="0"/>
                </a:lnTo>
                <a:lnTo>
                  <a:pt x="690653" y="0"/>
                </a:lnTo>
                <a:lnTo>
                  <a:pt x="175458" y="998703"/>
                </a:lnTo>
                <a:lnTo>
                  <a:pt x="0" y="998702"/>
                </a:lnTo>
                <a:close/>
              </a:path>
            </a:pathLst>
          </a:custGeom>
          <a:blipFill rotWithShape="1">
            <a:blip r:embed="rId3">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7" name="Google Shape;187;p29"/>
          <p:cNvSpPr txBox="1"/>
          <p:nvPr/>
        </p:nvSpPr>
        <p:spPr>
          <a:xfrm>
            <a:off x="2687033" y="1231803"/>
            <a:ext cx="533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dirty="0">
                <a:solidFill>
                  <a:schemeClr val="lt1"/>
                </a:solidFill>
                <a:latin typeface="Calibri"/>
                <a:ea typeface="Calibri"/>
                <a:cs typeface="Calibri"/>
                <a:sym typeface="Calibri"/>
              </a:rPr>
              <a:t>01</a:t>
            </a:r>
            <a:endParaRPr sz="2000" b="1" i="0" u="none" strike="noStrike" cap="none" dirty="0">
              <a:solidFill>
                <a:schemeClr val="lt1"/>
              </a:solidFill>
              <a:latin typeface="Calibri"/>
              <a:ea typeface="Calibri"/>
              <a:cs typeface="Calibri"/>
              <a:sym typeface="Calibri"/>
            </a:endParaRPr>
          </a:p>
        </p:txBody>
      </p:sp>
      <p:sp>
        <p:nvSpPr>
          <p:cNvPr id="188" name="Google Shape;188;p29"/>
          <p:cNvSpPr/>
          <p:nvPr/>
        </p:nvSpPr>
        <p:spPr>
          <a:xfrm>
            <a:off x="3602298" y="2402222"/>
            <a:ext cx="4683900" cy="651000"/>
          </a:xfrm>
          <a:prstGeom prst="rect">
            <a:avLst/>
          </a:prstGeom>
          <a:solidFill>
            <a:srgbClr val="F4DD51"/>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29"/>
          <p:cNvSpPr/>
          <p:nvPr/>
        </p:nvSpPr>
        <p:spPr>
          <a:xfrm flipH="1">
            <a:off x="3595716" y="2400774"/>
            <a:ext cx="724813" cy="652079"/>
          </a:xfrm>
          <a:custGeom>
            <a:avLst/>
            <a:gdLst/>
            <a:ahLst/>
            <a:cxnLst/>
            <a:rect l="l" t="t" r="r" b="b"/>
            <a:pathLst>
              <a:path w="1244315" h="999355" extrusionOk="0">
                <a:moveTo>
                  <a:pt x="0" y="999355"/>
                </a:moveTo>
                <a:lnTo>
                  <a:pt x="514801" y="555"/>
                </a:lnTo>
                <a:lnTo>
                  <a:pt x="1244315" y="0"/>
                </a:lnTo>
                <a:lnTo>
                  <a:pt x="1243448" y="999355"/>
                </a:lnTo>
                <a:lnTo>
                  <a:pt x="0" y="999355"/>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0" name="Google Shape;190;p29"/>
          <p:cNvSpPr/>
          <p:nvPr/>
        </p:nvSpPr>
        <p:spPr>
          <a:xfrm flipH="1">
            <a:off x="3974995" y="2401137"/>
            <a:ext cx="440291" cy="651654"/>
          </a:xfrm>
          <a:custGeom>
            <a:avLst/>
            <a:gdLst/>
            <a:ahLst/>
            <a:cxnLst/>
            <a:rect l="l" t="t" r="r" b="b"/>
            <a:pathLst>
              <a:path w="690653" h="998703" extrusionOk="0">
                <a:moveTo>
                  <a:pt x="0" y="998702"/>
                </a:moveTo>
                <a:lnTo>
                  <a:pt x="518052" y="0"/>
                </a:lnTo>
                <a:lnTo>
                  <a:pt x="690653" y="0"/>
                </a:lnTo>
                <a:lnTo>
                  <a:pt x="175458" y="998703"/>
                </a:lnTo>
                <a:lnTo>
                  <a:pt x="0" y="998702"/>
                </a:lnTo>
                <a:close/>
              </a:path>
            </a:pathLst>
          </a:custGeom>
          <a:blipFill rotWithShape="1">
            <a:blip r:embed="rId3">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1" name="Google Shape;191;p29"/>
          <p:cNvSpPr txBox="1"/>
          <p:nvPr/>
        </p:nvSpPr>
        <p:spPr>
          <a:xfrm>
            <a:off x="3631268" y="2539669"/>
            <a:ext cx="533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dirty="0">
                <a:solidFill>
                  <a:schemeClr val="lt1"/>
                </a:solidFill>
                <a:latin typeface="Calibri"/>
                <a:ea typeface="Calibri"/>
                <a:cs typeface="Calibri"/>
                <a:sym typeface="Calibri"/>
              </a:rPr>
              <a:t>02</a:t>
            </a:r>
            <a:endParaRPr sz="2000" b="1" i="0" u="none" strike="noStrike" cap="none" dirty="0">
              <a:solidFill>
                <a:schemeClr val="lt1"/>
              </a:solidFill>
              <a:latin typeface="Calibri"/>
              <a:ea typeface="Calibri"/>
              <a:cs typeface="Calibri"/>
              <a:sym typeface="Calibri"/>
            </a:endParaRPr>
          </a:p>
        </p:txBody>
      </p:sp>
      <p:sp>
        <p:nvSpPr>
          <p:cNvPr id="192" name="Google Shape;192;p29"/>
          <p:cNvSpPr/>
          <p:nvPr/>
        </p:nvSpPr>
        <p:spPr>
          <a:xfrm>
            <a:off x="4320529" y="3894950"/>
            <a:ext cx="5516563" cy="651000"/>
          </a:xfrm>
          <a:prstGeom prst="rect">
            <a:avLst/>
          </a:prstGeom>
          <a:solidFill>
            <a:srgbClr val="F4DD51"/>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29"/>
          <p:cNvSpPr/>
          <p:nvPr/>
        </p:nvSpPr>
        <p:spPr>
          <a:xfrm flipH="1">
            <a:off x="4313948" y="3893502"/>
            <a:ext cx="724813" cy="652079"/>
          </a:xfrm>
          <a:custGeom>
            <a:avLst/>
            <a:gdLst/>
            <a:ahLst/>
            <a:cxnLst/>
            <a:rect l="l" t="t" r="r" b="b"/>
            <a:pathLst>
              <a:path w="1244315" h="999355" extrusionOk="0">
                <a:moveTo>
                  <a:pt x="0" y="999355"/>
                </a:moveTo>
                <a:lnTo>
                  <a:pt x="514801" y="555"/>
                </a:lnTo>
                <a:lnTo>
                  <a:pt x="1244315" y="0"/>
                </a:lnTo>
                <a:lnTo>
                  <a:pt x="1243448" y="999355"/>
                </a:lnTo>
                <a:lnTo>
                  <a:pt x="0" y="999355"/>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4" name="Google Shape;194;p29"/>
          <p:cNvSpPr/>
          <p:nvPr/>
        </p:nvSpPr>
        <p:spPr>
          <a:xfrm flipH="1">
            <a:off x="4693227" y="3893865"/>
            <a:ext cx="440291" cy="651654"/>
          </a:xfrm>
          <a:custGeom>
            <a:avLst/>
            <a:gdLst/>
            <a:ahLst/>
            <a:cxnLst/>
            <a:rect l="l" t="t" r="r" b="b"/>
            <a:pathLst>
              <a:path w="690653" h="998703" extrusionOk="0">
                <a:moveTo>
                  <a:pt x="0" y="998702"/>
                </a:moveTo>
                <a:lnTo>
                  <a:pt x="518052" y="0"/>
                </a:lnTo>
                <a:lnTo>
                  <a:pt x="690653" y="0"/>
                </a:lnTo>
                <a:lnTo>
                  <a:pt x="175458" y="998703"/>
                </a:lnTo>
                <a:lnTo>
                  <a:pt x="0" y="998702"/>
                </a:lnTo>
                <a:close/>
              </a:path>
            </a:pathLst>
          </a:custGeom>
          <a:blipFill rotWithShape="1">
            <a:blip r:embed="rId3">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5" name="Google Shape;195;p29"/>
          <p:cNvSpPr txBox="1"/>
          <p:nvPr/>
        </p:nvSpPr>
        <p:spPr>
          <a:xfrm>
            <a:off x="4314775" y="3997817"/>
            <a:ext cx="533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dirty="0">
                <a:solidFill>
                  <a:schemeClr val="lt1"/>
                </a:solidFill>
                <a:latin typeface="Calibri"/>
                <a:ea typeface="Calibri"/>
                <a:cs typeface="Calibri"/>
                <a:sym typeface="Calibri"/>
              </a:rPr>
              <a:t>03</a:t>
            </a:r>
            <a:endParaRPr sz="2000" b="1" i="0" u="none" strike="noStrike" cap="none" dirty="0">
              <a:solidFill>
                <a:schemeClr val="lt1"/>
              </a:solidFill>
              <a:latin typeface="Calibri"/>
              <a:ea typeface="Calibri"/>
              <a:cs typeface="Calibri"/>
              <a:sym typeface="Calibri"/>
            </a:endParaRPr>
          </a:p>
        </p:txBody>
      </p:sp>
      <p:sp>
        <p:nvSpPr>
          <p:cNvPr id="208" name="Google Shape;208;p29"/>
          <p:cNvSpPr txBox="1"/>
          <p:nvPr/>
        </p:nvSpPr>
        <p:spPr>
          <a:xfrm>
            <a:off x="3595716" y="1206911"/>
            <a:ext cx="4801493" cy="35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dirty="0">
                <a:solidFill>
                  <a:srgbClr val="2EB4A3"/>
                </a:solidFill>
                <a:latin typeface="Calibri"/>
                <a:ea typeface="Calibri"/>
                <a:cs typeface="Calibri"/>
                <a:sym typeface="Calibri"/>
              </a:rPr>
              <a:t>Basic concepts and </a:t>
            </a:r>
            <a:r>
              <a:rPr lang="it-IT" sz="2800" dirty="0" err="1">
                <a:solidFill>
                  <a:srgbClr val="2EB4A3"/>
                </a:solidFill>
                <a:latin typeface="Calibri"/>
                <a:ea typeface="Calibri"/>
                <a:cs typeface="Calibri"/>
                <a:sym typeface="Calibri"/>
              </a:rPr>
              <a:t>definitions</a:t>
            </a:r>
            <a:endParaRPr sz="2800" b="0" i="0" u="none" strike="noStrike" cap="none" dirty="0">
              <a:solidFill>
                <a:srgbClr val="2EB4A3"/>
              </a:solidFill>
              <a:latin typeface="Calibri"/>
              <a:ea typeface="Calibri"/>
              <a:cs typeface="Calibri"/>
              <a:sym typeface="Calibri"/>
            </a:endParaRPr>
          </a:p>
        </p:txBody>
      </p:sp>
      <p:sp>
        <p:nvSpPr>
          <p:cNvPr id="209" name="Google Shape;209;p29"/>
          <p:cNvSpPr txBox="1"/>
          <p:nvPr/>
        </p:nvSpPr>
        <p:spPr>
          <a:xfrm>
            <a:off x="4536210" y="2494986"/>
            <a:ext cx="3373800" cy="35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dirty="0">
                <a:solidFill>
                  <a:srgbClr val="2EB4A3"/>
                </a:solidFill>
                <a:latin typeface="Calibri"/>
                <a:ea typeface="Calibri"/>
                <a:cs typeface="Calibri"/>
                <a:sym typeface="Calibri"/>
              </a:rPr>
              <a:t>The SRACC</a:t>
            </a:r>
            <a:endParaRPr sz="2800" b="0" i="0" u="none" strike="noStrike" cap="none" dirty="0">
              <a:solidFill>
                <a:srgbClr val="2EB4A3"/>
              </a:solidFill>
              <a:latin typeface="Calibri"/>
              <a:ea typeface="Calibri"/>
              <a:cs typeface="Calibri"/>
              <a:sym typeface="Calibri"/>
            </a:endParaRPr>
          </a:p>
        </p:txBody>
      </p:sp>
      <p:sp>
        <p:nvSpPr>
          <p:cNvPr id="210" name="Google Shape;210;p29"/>
          <p:cNvSpPr txBox="1"/>
          <p:nvPr/>
        </p:nvSpPr>
        <p:spPr>
          <a:xfrm>
            <a:off x="5164083" y="3987714"/>
            <a:ext cx="4801494" cy="35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dirty="0" err="1">
                <a:solidFill>
                  <a:srgbClr val="2EB4A3"/>
                </a:solidFill>
                <a:latin typeface="Calibri"/>
                <a:ea typeface="Calibri"/>
                <a:cs typeface="Calibri"/>
                <a:sym typeface="Calibri"/>
              </a:rPr>
              <a:t>What</a:t>
            </a:r>
            <a:r>
              <a:rPr lang="it-IT" sz="2800" dirty="0">
                <a:solidFill>
                  <a:srgbClr val="2EB4A3"/>
                </a:solidFill>
                <a:latin typeface="Calibri"/>
                <a:ea typeface="Calibri"/>
                <a:cs typeface="Calibri"/>
                <a:sym typeface="Calibri"/>
              </a:rPr>
              <a:t> </a:t>
            </a:r>
            <a:r>
              <a:rPr lang="it-IT" sz="2800" dirty="0" err="1">
                <a:solidFill>
                  <a:srgbClr val="2EB4A3"/>
                </a:solidFill>
                <a:latin typeface="Calibri"/>
                <a:ea typeface="Calibri"/>
                <a:cs typeface="Calibri"/>
                <a:sym typeface="Calibri"/>
              </a:rPr>
              <a:t>is</a:t>
            </a:r>
            <a:r>
              <a:rPr lang="it-IT" sz="2800" dirty="0">
                <a:solidFill>
                  <a:srgbClr val="2EB4A3"/>
                </a:solidFill>
                <a:latin typeface="Calibri"/>
                <a:ea typeface="Calibri"/>
                <a:cs typeface="Calibri"/>
                <a:sym typeface="Calibri"/>
              </a:rPr>
              <a:t> the </a:t>
            </a:r>
            <a:r>
              <a:rPr lang="it-IT" sz="2800" dirty="0" err="1">
                <a:solidFill>
                  <a:srgbClr val="2EB4A3"/>
                </a:solidFill>
                <a:latin typeface="Calibri"/>
                <a:ea typeface="Calibri"/>
                <a:cs typeface="Calibri"/>
                <a:sym typeface="Calibri"/>
              </a:rPr>
              <a:t>climate</a:t>
            </a:r>
            <a:r>
              <a:rPr lang="it-IT" sz="2800" dirty="0">
                <a:solidFill>
                  <a:srgbClr val="2EB4A3"/>
                </a:solidFill>
                <a:latin typeface="Calibri"/>
                <a:ea typeface="Calibri"/>
                <a:cs typeface="Calibri"/>
                <a:sym typeface="Calibri"/>
              </a:rPr>
              <a:t> in Sardinia?</a:t>
            </a:r>
            <a:endParaRPr sz="2800" b="0" i="0" u="none" strike="noStrike" cap="none" dirty="0">
              <a:solidFill>
                <a:srgbClr val="2EB4A3"/>
              </a:solidFill>
              <a:latin typeface="Calibri"/>
              <a:ea typeface="Calibri"/>
              <a:cs typeface="Calibri"/>
              <a:sym typeface="Calibri"/>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444" y="6330641"/>
            <a:ext cx="391790" cy="391790"/>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26" y="6330641"/>
            <a:ext cx="1732002" cy="386289"/>
          </a:xfrm>
          <a:prstGeom prst="rect">
            <a:avLst/>
          </a:prstGeom>
        </p:spPr>
      </p:pic>
      <p:pic>
        <p:nvPicPr>
          <p:cNvPr id="45" name="Εικόνα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917" y="6330210"/>
            <a:ext cx="391790" cy="391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28531" y="1322374"/>
            <a:ext cx="9872089" cy="1446550"/>
          </a:xfrm>
          <a:prstGeom prst="rect">
            <a:avLst/>
          </a:prstGeom>
          <a:solidFill>
            <a:srgbClr val="FFFFFF"/>
          </a:solidFill>
        </p:spPr>
        <p:txBody>
          <a:bodyPr wrap="square">
            <a:spAutoFit/>
          </a:bodyPr>
          <a:lstStyle/>
          <a:p>
            <a:pPr algn="just"/>
            <a:r>
              <a:rPr lang="it-IT" sz="2200" dirty="0" err="1">
                <a:latin typeface="Calibri" panose="020F0502020204030204" pitchFamily="34" charset="0"/>
                <a:cs typeface="Calibri" panose="020F0502020204030204" pitchFamily="34" charset="0"/>
              </a:rPr>
              <a:t>Potential</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consequences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where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something</a:t>
            </a:r>
            <a:r>
              <a:rPr lang="it-IT" sz="2200" dirty="0">
                <a:latin typeface="Calibri" panose="020F0502020204030204" pitchFamily="34" charset="0"/>
                <a:cs typeface="Calibri" panose="020F0502020204030204" pitchFamily="34" charset="0"/>
              </a:rPr>
              <a:t> of human </a:t>
            </a:r>
            <a:r>
              <a:rPr lang="it-IT" sz="2200" dirty="0" err="1">
                <a:latin typeface="Calibri" panose="020F0502020204030204" pitchFamily="34" charset="0"/>
                <a:cs typeface="Calibri" panose="020F0502020204030204" pitchFamily="34" charset="0"/>
              </a:rPr>
              <a:t>value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including</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humans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is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at</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stake</a:t>
            </a:r>
            <a:r>
              <a:rPr lang="it-IT" sz="2200" dirty="0">
                <a:latin typeface="Calibri" panose="020F0502020204030204" pitchFamily="34" charset="0"/>
                <a:cs typeface="Calibri" panose="020F0502020204030204" pitchFamily="34" charset="0"/>
              </a:rPr>
              <a:t> and </a:t>
            </a:r>
            <a:r>
              <a:rPr lang="it-IT" sz="2200" dirty="0" err="1">
                <a:latin typeface="Calibri" panose="020F0502020204030204" pitchFamily="34" charset="0"/>
                <a:cs typeface="Calibri" panose="020F0502020204030204" pitchFamily="34" charset="0"/>
              </a:rPr>
              <a:t>where</a:t>
            </a:r>
            <a:r>
              <a:rPr lang="it-IT" sz="2200" dirty="0">
                <a:latin typeface="Calibri" panose="020F0502020204030204" pitchFamily="34" charset="0"/>
                <a:cs typeface="Calibri" panose="020F0502020204030204" pitchFamily="34" charset="0"/>
              </a:rPr>
              <a:t> the </a:t>
            </a:r>
            <a:r>
              <a:rPr lang="it-IT" sz="2200" dirty="0" err="1">
                <a:latin typeface="Calibri" panose="020F0502020204030204" pitchFamily="34" charset="0"/>
                <a:cs typeface="Calibri" panose="020F0502020204030204" pitchFamily="34" charset="0"/>
              </a:rPr>
              <a:t>outcome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is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uncertain</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Represented</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as</a:t>
            </a:r>
            <a:r>
              <a:rPr lang="it-IT" sz="2200" dirty="0">
                <a:latin typeface="Calibri" panose="020F0502020204030204" pitchFamily="34" charset="0"/>
                <a:cs typeface="Calibri" panose="020F0502020204030204" pitchFamily="34" charset="0"/>
              </a:rPr>
              <a:t> the </a:t>
            </a:r>
            <a:r>
              <a:rPr lang="it-IT" sz="2200" dirty="0" err="1">
                <a:latin typeface="Calibri" panose="020F0502020204030204" pitchFamily="34" charset="0"/>
                <a:cs typeface="Calibri" panose="020F0502020204030204" pitchFamily="34" charset="0"/>
              </a:rPr>
              <a:t>probability</a:t>
            </a:r>
            <a:r>
              <a:rPr lang="it-IT" sz="2200" dirty="0">
                <a:latin typeface="Calibri" panose="020F0502020204030204" pitchFamily="34" charset="0"/>
                <a:cs typeface="Calibri" panose="020F0502020204030204" pitchFamily="34" charset="0"/>
              </a:rPr>
              <a:t> of </a:t>
            </a:r>
            <a:r>
              <a:rPr lang="it-IT" sz="2200" dirty="0" err="1">
                <a:latin typeface="Calibri" panose="020F0502020204030204" pitchFamily="34" charset="0"/>
                <a:cs typeface="Calibri" panose="020F0502020204030204" pitchFamily="34" charset="0"/>
              </a:rPr>
              <a:t>dangerous</a:t>
            </a:r>
            <a:r>
              <a:rPr lang="it-IT" sz="2200" dirty="0">
                <a:latin typeface="Calibri" panose="020F0502020204030204" pitchFamily="34" charset="0"/>
                <a:cs typeface="Calibri" panose="020F0502020204030204" pitchFamily="34" charset="0"/>
              </a:rPr>
              <a:t> events or trends </a:t>
            </a:r>
            <a:r>
              <a:rPr lang="it-IT" sz="2200" dirty="0" err="1">
                <a:latin typeface="Calibri" panose="020F0502020204030204" pitchFamily="34" charset="0"/>
                <a:cs typeface="Calibri" panose="020F0502020204030204" pitchFamily="34" charset="0"/>
              </a:rPr>
              <a:t>occurring</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multiplied</a:t>
            </a:r>
            <a:r>
              <a:rPr lang="it-IT" sz="2200" dirty="0">
                <a:latin typeface="Calibri" panose="020F0502020204030204" pitchFamily="34" charset="0"/>
                <a:cs typeface="Calibri" panose="020F0502020204030204" pitchFamily="34" charset="0"/>
              </a:rPr>
              <a:t> by the </a:t>
            </a:r>
            <a:r>
              <a:rPr lang="it-IT" sz="2200" dirty="0" err="1">
                <a:latin typeface="Calibri" panose="020F0502020204030204" pitchFamily="34" charset="0"/>
                <a:cs typeface="Calibri" panose="020F0502020204030204" pitchFamily="34" charset="0"/>
              </a:rPr>
              <a:t>consequences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that</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would</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result</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if</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those</a:t>
            </a:r>
            <a:r>
              <a:rPr lang="it-IT" sz="2200" dirty="0">
                <a:latin typeface="Calibri" panose="020F0502020204030204" pitchFamily="34" charset="0"/>
                <a:cs typeface="Calibri" panose="020F0502020204030204" pitchFamily="34" charset="0"/>
              </a:rPr>
              <a:t> events </a:t>
            </a:r>
            <a:r>
              <a:rPr lang="it-IT" sz="2200" dirty="0" err="1">
                <a:latin typeface="Calibri" panose="020F0502020204030204" pitchFamily="34" charset="0"/>
                <a:cs typeface="Calibri" panose="020F0502020204030204" pitchFamily="34" charset="0"/>
              </a:rPr>
              <a:t>occurred</a:t>
            </a:r>
            <a:endParaRPr lang="it-IT" sz="2200" dirty="0">
              <a:latin typeface="Calibri" panose="020F0502020204030204" pitchFamily="34" charset="0"/>
              <a:cs typeface="Calibri" panose="020F0502020204030204" pitchFamily="34" charset="0"/>
            </a:endParaRPr>
          </a:p>
        </p:txBody>
      </p:sp>
      <p:sp>
        <p:nvSpPr>
          <p:cNvPr id="6" name="CasellaDiTesto 5"/>
          <p:cNvSpPr txBox="1"/>
          <p:nvPr/>
        </p:nvSpPr>
        <p:spPr>
          <a:xfrm>
            <a:off x="811927" y="1614761"/>
            <a:ext cx="921872" cy="430887"/>
          </a:xfrm>
          <a:prstGeom prst="rect">
            <a:avLst/>
          </a:prstGeom>
          <a:solidFill>
            <a:srgbClr val="F3CE05"/>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it-IT" sz="2200" b="1" dirty="0">
                <a:solidFill>
                  <a:schemeClr val="tx1"/>
                </a:solidFill>
                <a:latin typeface="Calibri" panose="020F0502020204030204" pitchFamily="34" charset="0"/>
                <a:cs typeface="Calibri" panose="020F0502020204030204" pitchFamily="34" charset="0"/>
              </a:rPr>
              <a:t>RISK</a:t>
            </a:r>
          </a:p>
        </p:txBody>
      </p:sp>
      <p:sp>
        <p:nvSpPr>
          <p:cNvPr id="4" name="Titolo 1">
            <a:extLst>
              <a:ext uri="{FF2B5EF4-FFF2-40B4-BE49-F238E27FC236}">
                <a16:creationId xmlns:a16="http://schemas.microsoft.com/office/drawing/2014/main" id="{459CC4C2-AEA3-1970-3F86-9ED7B749519F}"/>
              </a:ext>
            </a:extLst>
          </p:cNvPr>
          <p:cNvSpPr>
            <a:spLocks noGrp="1"/>
          </p:cNvSpPr>
          <p:nvPr>
            <p:ph type="title"/>
          </p:nvPr>
        </p:nvSpPr>
        <p:spPr>
          <a:xfrm>
            <a:off x="1534911" y="208820"/>
            <a:ext cx="10099200" cy="998800"/>
          </a:xfrm>
        </p:spPr>
        <p:txBody>
          <a:bodyPr/>
          <a:lstStyle/>
          <a:p>
            <a:r>
              <a:rPr lang="it-IT" dirty="0"/>
              <a:t>Basic concepts and </a:t>
            </a:r>
            <a:r>
              <a:rPr lang="it-IT" dirty="0" err="1"/>
              <a:t>definitions</a:t>
            </a:r>
            <a:endParaRPr lang="it-IT" dirty="0"/>
          </a:p>
        </p:txBody>
      </p:sp>
      <p:pic>
        <p:nvPicPr>
          <p:cNvPr id="11" name="Immagine 10">
            <a:extLst>
              <a:ext uri="{FF2B5EF4-FFF2-40B4-BE49-F238E27FC236}">
                <a16:creationId xmlns:a16="http://schemas.microsoft.com/office/drawing/2014/main" id="{2FFDE1E7-349D-42E1-A851-80390FF40B0A}"/>
              </a:ext>
            </a:extLst>
          </p:cNvPr>
          <p:cNvPicPr>
            <a:picLocks noChangeAspect="1"/>
          </p:cNvPicPr>
          <p:nvPr/>
        </p:nvPicPr>
        <p:blipFill>
          <a:blip r:embed="rId2"/>
          <a:stretch>
            <a:fillRect/>
          </a:stretch>
        </p:blipFill>
        <p:spPr>
          <a:xfrm>
            <a:off x="6537960" y="2367949"/>
            <a:ext cx="5096151" cy="3822114"/>
          </a:xfrm>
          <a:prstGeom prst="rect">
            <a:avLst/>
          </a:prstGeom>
        </p:spPr>
      </p:pic>
      <p:sp>
        <p:nvSpPr>
          <p:cNvPr id="7" name="Rettangolo 6">
            <a:extLst>
              <a:ext uri="{FF2B5EF4-FFF2-40B4-BE49-F238E27FC236}">
                <a16:creationId xmlns:a16="http://schemas.microsoft.com/office/drawing/2014/main" id="{0A6774EF-161B-68B4-89E2-C26573342575}"/>
              </a:ext>
            </a:extLst>
          </p:cNvPr>
          <p:cNvSpPr/>
          <p:nvPr/>
        </p:nvSpPr>
        <p:spPr>
          <a:xfrm>
            <a:off x="442430" y="3042993"/>
            <a:ext cx="6667030" cy="2123658"/>
          </a:xfrm>
          <a:prstGeom prst="rect">
            <a:avLst/>
          </a:prstGeom>
        </p:spPr>
        <p:txBody>
          <a:bodyPr wrap="square">
            <a:spAutoFit/>
          </a:bodyPr>
          <a:lstStyle/>
          <a:p>
            <a:pPr algn="just"/>
            <a:r>
              <a:rPr lang="it-IT" sz="2200" dirty="0">
                <a:latin typeface="Calibri" panose="020F0502020204030204" pitchFamily="34" charset="0"/>
                <a:cs typeface="Calibri" panose="020F0502020204030204" pitchFamily="34" charset="0"/>
              </a:rPr>
              <a:t>The </a:t>
            </a:r>
            <a:r>
              <a:rPr lang="it-IT" sz="2200" dirty="0" err="1">
                <a:latin typeface="Calibri" panose="020F0502020204030204" pitchFamily="34" charset="0"/>
                <a:cs typeface="Calibri" panose="020F0502020204030204" pitchFamily="34" charset="0"/>
              </a:rPr>
              <a:t>three</a:t>
            </a:r>
            <a:r>
              <a:rPr lang="it-IT" sz="2200" dirty="0">
                <a:latin typeface="Calibri" panose="020F0502020204030204" pitchFamily="34" charset="0"/>
                <a:cs typeface="Calibri" panose="020F0502020204030204" pitchFamily="34" charset="0"/>
              </a:rPr>
              <a:t> key </a:t>
            </a:r>
            <a:r>
              <a:rPr lang="it-IT" sz="2200" b="1" dirty="0" err="1">
                <a:latin typeface="Calibri" panose="020F0502020204030204" pitchFamily="34" charset="0"/>
                <a:cs typeface="Calibri" panose="020F0502020204030204" pitchFamily="34" charset="0"/>
              </a:rPr>
              <a:t>components</a:t>
            </a:r>
            <a:r>
              <a:rPr lang="it-IT" sz="2200" b="1" dirty="0">
                <a:latin typeface="Calibri" panose="020F0502020204030204" pitchFamily="34" charset="0"/>
                <a:cs typeface="Calibri" panose="020F0502020204030204" pitchFamily="34" charset="0"/>
              </a:rPr>
              <a:t> for </a:t>
            </a:r>
            <a:r>
              <a:rPr lang="it-IT" sz="2200" b="1" dirty="0" err="1">
                <a:latin typeface="Calibri" panose="020F0502020204030204" pitchFamily="34" charset="0"/>
                <a:cs typeface="Calibri" panose="020F0502020204030204" pitchFamily="34" charset="0"/>
              </a:rPr>
              <a:t>assessing</a:t>
            </a:r>
            <a:r>
              <a:rPr lang="it-IT" sz="2200" b="1" dirty="0">
                <a:latin typeface="Calibri" panose="020F0502020204030204" pitchFamily="34" charset="0"/>
                <a:cs typeface="Calibri" panose="020F0502020204030204" pitchFamily="34" charset="0"/>
              </a:rPr>
              <a:t> and </a:t>
            </a:r>
            <a:r>
              <a:rPr lang="it-IT" sz="2200" b="1" dirty="0" err="1">
                <a:latin typeface="Calibri" panose="020F0502020204030204" pitchFamily="34" charset="0"/>
                <a:cs typeface="Calibri" panose="020F0502020204030204" pitchFamily="34" charset="0"/>
              </a:rPr>
              <a:t>managing</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climate</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change</a:t>
            </a:r>
            <a:r>
              <a:rPr lang="it-IT" sz="2200" b="1" dirty="0">
                <a:latin typeface="Calibri" panose="020F0502020204030204" pitchFamily="34" charset="0"/>
                <a:cs typeface="Calibri" panose="020F0502020204030204" pitchFamily="34" charset="0"/>
              </a:rPr>
              <a:t> risks </a:t>
            </a:r>
            <a:r>
              <a:rPr lang="it-IT" sz="2200" dirty="0">
                <a:latin typeface="Calibri" panose="020F0502020204030204" pitchFamily="34" charset="0"/>
                <a:cs typeface="Calibri" panose="020F0502020204030204" pitchFamily="34" charset="0"/>
              </a:rPr>
              <a:t>are:</a:t>
            </a:r>
          </a:p>
          <a:p>
            <a:pPr algn="just"/>
            <a:endParaRPr lang="it-IT" sz="2200" dirty="0">
              <a:latin typeface="Calibri" panose="020F0502020204030204" pitchFamily="34" charset="0"/>
              <a:cs typeface="Calibri" panose="020F0502020204030204" pitchFamily="34" charset="0"/>
            </a:endParaRPr>
          </a:p>
          <a:p>
            <a:pPr marL="457200" indent="-457200" algn="just">
              <a:buFont typeface="+mj-lt"/>
              <a:buAutoNum type="arabicPeriod"/>
            </a:pPr>
            <a:r>
              <a:rPr lang="it-IT" sz="2200" i="1" dirty="0">
                <a:latin typeface="Calibri" panose="020F0502020204030204" pitchFamily="34" charset="0"/>
                <a:cs typeface="Calibri" panose="020F0502020204030204" pitchFamily="34" charset="0"/>
              </a:rPr>
              <a:t>hazard</a:t>
            </a:r>
            <a:endParaRPr lang="it-IT" sz="2200" dirty="0">
              <a:latin typeface="Calibri" panose="020F0502020204030204" pitchFamily="34" charset="0"/>
              <a:cs typeface="Calibri" panose="020F0502020204030204" pitchFamily="34" charset="0"/>
            </a:endParaRPr>
          </a:p>
          <a:p>
            <a:pPr marL="457200" indent="-457200" algn="just">
              <a:buFont typeface="+mj-lt"/>
              <a:buAutoNum type="arabicPeriod"/>
            </a:pPr>
            <a:r>
              <a:rPr lang="it-IT" sz="2200" i="1" dirty="0" err="1">
                <a:latin typeface="Calibri" panose="020F0502020204030204" pitchFamily="34" charset="0"/>
                <a:cs typeface="Calibri" panose="020F0502020204030204" pitchFamily="34" charset="0"/>
              </a:rPr>
              <a:t>Exposure</a:t>
            </a:r>
            <a:endParaRPr lang="it-IT" sz="2200" dirty="0">
              <a:latin typeface="Calibri" panose="020F0502020204030204" pitchFamily="34" charset="0"/>
              <a:cs typeface="Calibri" panose="020F0502020204030204" pitchFamily="34" charset="0"/>
            </a:endParaRPr>
          </a:p>
          <a:p>
            <a:pPr marL="457200" indent="-457200" algn="just">
              <a:buFont typeface="+mj-lt"/>
              <a:buAutoNum type="arabicPeriod"/>
            </a:pPr>
            <a:r>
              <a:rPr lang="it-IT" sz="2200" i="1" dirty="0" err="1">
                <a:latin typeface="Calibri" panose="020F0502020204030204" pitchFamily="34" charset="0"/>
                <a:cs typeface="Calibri" panose="020F0502020204030204" pitchFamily="34" charset="0"/>
              </a:rPr>
              <a:t>Vulnerability</a:t>
            </a:r>
            <a:endParaRPr lang="it-IT"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9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A6035F8-AF65-F3C3-C592-9DC3BBF24DEA}"/>
              </a:ext>
            </a:extLst>
          </p:cNvPr>
          <p:cNvPicPr>
            <a:picLocks noChangeAspect="1"/>
          </p:cNvPicPr>
          <p:nvPr/>
        </p:nvPicPr>
        <p:blipFill>
          <a:blip r:embed="rId2"/>
          <a:stretch>
            <a:fillRect/>
          </a:stretch>
        </p:blipFill>
        <p:spPr>
          <a:xfrm>
            <a:off x="4171124" y="1335703"/>
            <a:ext cx="4377599" cy="3283200"/>
          </a:xfrm>
          <a:prstGeom prst="rect">
            <a:avLst/>
          </a:prstGeom>
        </p:spPr>
      </p:pic>
      <p:sp>
        <p:nvSpPr>
          <p:cNvPr id="9" name="Rettangolo 8"/>
          <p:cNvSpPr/>
          <p:nvPr/>
        </p:nvSpPr>
        <p:spPr>
          <a:xfrm>
            <a:off x="390179" y="1756581"/>
            <a:ext cx="3690331" cy="2585323"/>
          </a:xfrm>
          <a:prstGeom prst="rect">
            <a:avLst/>
          </a:prstGeom>
          <a:solidFill>
            <a:srgbClr val="FFFFFF"/>
          </a:solidFill>
          <a:ln w="38100">
            <a:solidFill>
              <a:schemeClr val="accent6"/>
            </a:solidFill>
          </a:ln>
        </p:spPr>
        <p:txBody>
          <a:bodyPr wrap="square">
            <a:spAutoFit/>
          </a:bodyPr>
          <a:lstStyle/>
          <a:p>
            <a:pPr algn="just"/>
            <a:r>
              <a:rPr lang="it-IT" sz="1800" b="1" dirty="0">
                <a:latin typeface="Calibri" panose="020F0502020204030204" pitchFamily="34" charset="0"/>
                <a:cs typeface="Calibri" panose="020F0502020204030204" pitchFamily="34" charset="0"/>
              </a:rPr>
              <a:t>HAZARD -</a:t>
            </a:r>
          </a:p>
          <a:p>
            <a:pPr algn="just"/>
            <a:r>
              <a:rPr lang="it-IT" sz="1800" dirty="0" err="1">
                <a:latin typeface="Calibri" panose="020F0502020204030204" pitchFamily="34" charset="0"/>
                <a:cs typeface="Calibri" panose="020F0502020204030204" pitchFamily="34" charset="0"/>
              </a:rPr>
              <a:t>Potential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occurrence</a:t>
            </a:r>
            <a:r>
              <a:rPr lang="it-IT" sz="1800" dirty="0">
                <a:latin typeface="Calibri" panose="020F0502020204030204" pitchFamily="34" charset="0"/>
                <a:cs typeface="Calibri" panose="020F0502020204030204" pitchFamily="34" charset="0"/>
              </a:rPr>
              <a:t> of a </a:t>
            </a:r>
            <a:r>
              <a:rPr lang="it-IT" sz="1800" dirty="0" err="1">
                <a:latin typeface="Calibri" panose="020F0502020204030204" pitchFamily="34" charset="0"/>
                <a:cs typeface="Calibri" panose="020F0502020204030204" pitchFamily="34" charset="0"/>
              </a:rPr>
              <a:t>natural</a:t>
            </a:r>
            <a:r>
              <a:rPr lang="it-IT" sz="1800" dirty="0">
                <a:latin typeface="Calibri" panose="020F0502020204030204" pitchFamily="34" charset="0"/>
                <a:cs typeface="Calibri" panose="020F0502020204030204" pitchFamily="34" charset="0"/>
              </a:rPr>
              <a:t> or man-made event or trend, or </a:t>
            </a:r>
            <a:r>
              <a:rPr lang="it-IT" sz="1800" dirty="0" err="1">
                <a:latin typeface="Calibri" panose="020F0502020204030204" pitchFamily="34" charset="0"/>
                <a:cs typeface="Calibri" panose="020F0502020204030204" pitchFamily="34" charset="0"/>
              </a:rPr>
              <a:t>physical</a:t>
            </a:r>
            <a:r>
              <a:rPr lang="it-IT" sz="1800" dirty="0">
                <a:latin typeface="Calibri" panose="020F0502020204030204" pitchFamily="34" charset="0"/>
                <a:cs typeface="Calibri" panose="020F0502020204030204" pitchFamily="34" charset="0"/>
              </a:rPr>
              <a:t> impact, </a:t>
            </a:r>
            <a:r>
              <a:rPr lang="it-IT" sz="1800" dirty="0" err="1">
                <a:latin typeface="Calibri" panose="020F0502020204030204" pitchFamily="34" charset="0"/>
                <a:cs typeface="Calibri" panose="020F0502020204030204" pitchFamily="34" charset="0"/>
              </a:rPr>
              <a:t>that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could</a:t>
            </a:r>
            <a:r>
              <a:rPr lang="it-IT" sz="1800" dirty="0">
                <a:latin typeface="Calibri" panose="020F0502020204030204" pitchFamily="34" charset="0"/>
                <a:cs typeface="Calibri" panose="020F0502020204030204" pitchFamily="34" charset="0"/>
              </a:rPr>
              <a:t> cause </a:t>
            </a:r>
            <a:r>
              <a:rPr lang="it-IT" sz="1800" dirty="0" err="1">
                <a:latin typeface="Calibri" panose="020F0502020204030204" pitchFamily="34" charset="0"/>
                <a:cs typeface="Calibri" panose="020F0502020204030204" pitchFamily="34" charset="0"/>
              </a:rPr>
              <a:t>loss</a:t>
            </a:r>
            <a:r>
              <a:rPr lang="it-IT" sz="1800" dirty="0">
                <a:latin typeface="Calibri" panose="020F0502020204030204" pitchFamily="34" charset="0"/>
                <a:cs typeface="Calibri" panose="020F0502020204030204" pitchFamily="34" charset="0"/>
              </a:rPr>
              <a:t> of life, </a:t>
            </a:r>
            <a:r>
              <a:rPr lang="it-IT" sz="1800" dirty="0" err="1">
                <a:latin typeface="Calibri" panose="020F0502020204030204" pitchFamily="34" charset="0"/>
                <a:cs typeface="Calibri" panose="020F0502020204030204" pitchFamily="34" charset="0"/>
              </a:rPr>
              <a:t>injury</a:t>
            </a:r>
            <a:r>
              <a:rPr lang="it-IT" sz="1800" dirty="0">
                <a:latin typeface="Calibri" panose="020F0502020204030204" pitchFamily="34" charset="0"/>
                <a:cs typeface="Calibri" panose="020F0502020204030204" pitchFamily="34" charset="0"/>
              </a:rPr>
              <a:t> or </a:t>
            </a:r>
            <a:r>
              <a:rPr lang="it-IT" sz="1800" dirty="0" err="1">
                <a:latin typeface="Calibri" panose="020F0502020204030204" pitchFamily="34" charset="0"/>
                <a:cs typeface="Calibri" panose="020F0502020204030204" pitchFamily="34" charset="0"/>
              </a:rPr>
              <a:t>other</a:t>
            </a:r>
            <a:r>
              <a:rPr lang="it-IT" sz="1800" dirty="0">
                <a:latin typeface="Calibri" panose="020F0502020204030204" pitchFamily="34" charset="0"/>
                <a:cs typeface="Calibri" panose="020F0502020204030204" pitchFamily="34" charset="0"/>
              </a:rPr>
              <a:t> health impacts, </a:t>
            </a:r>
            <a:r>
              <a:rPr lang="it-IT" sz="1800" dirty="0" err="1">
                <a:latin typeface="Calibri" panose="020F0502020204030204" pitchFamily="34" charset="0"/>
                <a:cs typeface="Calibri" panose="020F0502020204030204" pitchFamily="34" charset="0"/>
              </a:rPr>
              <a:t>as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well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damage</a:t>
            </a:r>
            <a:r>
              <a:rPr lang="it-IT" sz="1800" dirty="0">
                <a:latin typeface="Calibri" panose="020F0502020204030204" pitchFamily="34" charset="0"/>
                <a:cs typeface="Calibri" panose="020F0502020204030204" pitchFamily="34" charset="0"/>
              </a:rPr>
              <a:t> to and </a:t>
            </a:r>
            <a:r>
              <a:rPr lang="it-IT" sz="1800" dirty="0" err="1">
                <a:latin typeface="Calibri" panose="020F0502020204030204" pitchFamily="34" charset="0"/>
                <a:cs typeface="Calibri" panose="020F0502020204030204" pitchFamily="34" charset="0"/>
              </a:rPr>
              <a:t>loss</a:t>
            </a:r>
            <a:r>
              <a:rPr lang="it-IT" sz="1800" dirty="0">
                <a:latin typeface="Calibri" panose="020F0502020204030204" pitchFamily="34" charset="0"/>
                <a:cs typeface="Calibri" panose="020F0502020204030204" pitchFamily="34" charset="0"/>
              </a:rPr>
              <a:t> of </a:t>
            </a:r>
            <a:r>
              <a:rPr lang="it-IT" sz="1800" dirty="0" err="1">
                <a:latin typeface="Calibri" panose="020F0502020204030204" pitchFamily="34" charset="0"/>
                <a:cs typeface="Calibri" panose="020F0502020204030204" pitchFamily="34" charset="0"/>
              </a:rPr>
              <a:t>property</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infrastructure</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livelihoods</a:t>
            </a:r>
            <a:r>
              <a:rPr lang="it-IT" sz="1800" dirty="0">
                <a:latin typeface="Calibri" panose="020F0502020204030204" pitchFamily="34" charset="0"/>
                <a:cs typeface="Calibri" panose="020F0502020204030204" pitchFamily="34" charset="0"/>
              </a:rPr>
              <a:t>, service </a:t>
            </a:r>
            <a:r>
              <a:rPr lang="it-IT" sz="1800" dirty="0" err="1">
                <a:latin typeface="Calibri" panose="020F0502020204030204" pitchFamily="34" charset="0"/>
                <a:cs typeface="Calibri" panose="020F0502020204030204" pitchFamily="34" charset="0"/>
              </a:rPr>
              <a:t>provision</a:t>
            </a:r>
            <a:r>
              <a:rPr lang="it-IT" sz="1800" dirty="0">
                <a:latin typeface="Calibri" panose="020F0502020204030204" pitchFamily="34" charset="0"/>
                <a:cs typeface="Calibri" panose="020F0502020204030204" pitchFamily="34" charset="0"/>
              </a:rPr>
              <a:t> and </a:t>
            </a:r>
            <a:r>
              <a:rPr lang="it-IT" sz="1800" dirty="0" err="1">
                <a:latin typeface="Calibri" panose="020F0502020204030204" pitchFamily="34" charset="0"/>
                <a:cs typeface="Calibri" panose="020F0502020204030204" pitchFamily="34" charset="0"/>
              </a:rPr>
              <a:t>environmental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resources</a:t>
            </a:r>
            <a:endParaRPr lang="it-IT" sz="1800" dirty="0">
              <a:latin typeface="Calibri" panose="020F0502020204030204" pitchFamily="34" charset="0"/>
              <a:cs typeface="Calibri" panose="020F0502020204030204" pitchFamily="34" charset="0"/>
            </a:endParaRPr>
          </a:p>
        </p:txBody>
      </p:sp>
      <p:sp>
        <p:nvSpPr>
          <p:cNvPr id="10" name="Rettangolo 9"/>
          <p:cNvSpPr/>
          <p:nvPr/>
        </p:nvSpPr>
        <p:spPr>
          <a:xfrm>
            <a:off x="4368761" y="4648596"/>
            <a:ext cx="7337972" cy="1754326"/>
          </a:xfrm>
          <a:prstGeom prst="rect">
            <a:avLst/>
          </a:prstGeom>
          <a:noFill/>
          <a:ln w="38100">
            <a:solidFill>
              <a:schemeClr val="accent1">
                <a:lumMod val="60000"/>
                <a:lumOff val="40000"/>
              </a:schemeClr>
            </a:solidFill>
          </a:ln>
        </p:spPr>
        <p:txBody>
          <a:bodyPr wrap="square">
            <a:spAutoFit/>
          </a:bodyPr>
          <a:lstStyle/>
          <a:p>
            <a:pPr algn="just"/>
            <a:r>
              <a:rPr lang="it-IT" sz="1800" b="1" dirty="0">
                <a:latin typeface="Calibri" panose="020F0502020204030204" pitchFamily="34" charset="0"/>
                <a:cs typeface="Calibri" panose="020F0502020204030204" pitchFamily="34" charset="0"/>
              </a:rPr>
              <a:t>EXPOSURE</a:t>
            </a:r>
          </a:p>
          <a:p>
            <a:pPr algn="just"/>
            <a:r>
              <a:rPr lang="it-IT" sz="1800" dirty="0" err="1">
                <a:latin typeface="Calibri" panose="020F0502020204030204" pitchFamily="34" charset="0"/>
                <a:cs typeface="Calibri" panose="020F0502020204030204" pitchFamily="34" charset="0"/>
              </a:rPr>
              <a:t>Presence</a:t>
            </a:r>
            <a:r>
              <a:rPr lang="it-IT" sz="1800" dirty="0">
                <a:latin typeface="Calibri" panose="020F0502020204030204" pitchFamily="34" charset="0"/>
                <a:cs typeface="Calibri" panose="020F0502020204030204" pitchFamily="34" charset="0"/>
              </a:rPr>
              <a:t> of people, </a:t>
            </a:r>
            <a:r>
              <a:rPr lang="it-IT" sz="1800" dirty="0" err="1">
                <a:latin typeface="Calibri" panose="020F0502020204030204" pitchFamily="34" charset="0"/>
                <a:cs typeface="Calibri" panose="020F0502020204030204" pitchFamily="34" charset="0"/>
              </a:rPr>
              <a:t>livelihoods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species</a:t>
            </a:r>
            <a:r>
              <a:rPr lang="it-IT" sz="1800" dirty="0">
                <a:latin typeface="Calibri" panose="020F0502020204030204" pitchFamily="34" charset="0"/>
                <a:cs typeface="Calibri" panose="020F0502020204030204" pitchFamily="34" charset="0"/>
              </a:rPr>
              <a:t> or </a:t>
            </a:r>
            <a:r>
              <a:rPr lang="it-IT" sz="1800" dirty="0" err="1">
                <a:latin typeface="Calibri" panose="020F0502020204030204" pitchFamily="34" charset="0"/>
                <a:cs typeface="Calibri" panose="020F0502020204030204" pitchFamily="34" charset="0"/>
              </a:rPr>
              <a:t>ecosystems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environmental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functions</a:t>
            </a:r>
            <a:r>
              <a:rPr lang="it-IT" sz="1800" dirty="0">
                <a:latin typeface="Calibri" panose="020F0502020204030204" pitchFamily="34" charset="0"/>
                <a:cs typeface="Calibri" panose="020F0502020204030204" pitchFamily="34" charset="0"/>
              </a:rPr>
              <a:t>, services and </a:t>
            </a:r>
            <a:r>
              <a:rPr lang="it-IT" sz="1800" dirty="0" err="1">
                <a:latin typeface="Calibri" panose="020F0502020204030204" pitchFamily="34" charset="0"/>
                <a:cs typeface="Calibri" panose="020F0502020204030204" pitchFamily="34" charset="0"/>
              </a:rPr>
              <a:t>resources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infrastructure</a:t>
            </a:r>
            <a:r>
              <a:rPr lang="it-IT" sz="1800" dirty="0">
                <a:latin typeface="Calibri" panose="020F0502020204030204" pitchFamily="34" charset="0"/>
                <a:cs typeface="Calibri" panose="020F0502020204030204" pitchFamily="34" charset="0"/>
              </a:rPr>
              <a:t> or </a:t>
            </a:r>
            <a:r>
              <a:rPr lang="it-IT" sz="1800" dirty="0" err="1">
                <a:latin typeface="Calibri" panose="020F0502020204030204" pitchFamily="34" charset="0"/>
                <a:cs typeface="Calibri" panose="020F0502020204030204" pitchFamily="34" charset="0"/>
              </a:rPr>
              <a:t>economic</a:t>
            </a:r>
            <a:r>
              <a:rPr lang="it-IT" sz="1800" dirty="0">
                <a:latin typeface="Calibri" panose="020F0502020204030204" pitchFamily="34" charset="0"/>
                <a:cs typeface="Calibri" panose="020F0502020204030204" pitchFamily="34" charset="0"/>
              </a:rPr>
              <a:t>, social or cultural activities in places and </a:t>
            </a:r>
            <a:r>
              <a:rPr lang="it-IT" sz="1800" dirty="0" err="1">
                <a:latin typeface="Calibri" panose="020F0502020204030204" pitchFamily="34" charset="0"/>
                <a:cs typeface="Calibri" panose="020F0502020204030204" pitchFamily="34" charset="0"/>
              </a:rPr>
              <a:t>environments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that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could</a:t>
            </a:r>
            <a:r>
              <a:rPr lang="it-IT" sz="1800" dirty="0">
                <a:latin typeface="Calibri" panose="020F0502020204030204" pitchFamily="34" charset="0"/>
                <a:cs typeface="Calibri" panose="020F0502020204030204" pitchFamily="34" charset="0"/>
              </a:rPr>
              <a:t> be </a:t>
            </a:r>
            <a:r>
              <a:rPr lang="it-IT" sz="1800" dirty="0" err="1">
                <a:latin typeface="Calibri" panose="020F0502020204030204" pitchFamily="34" charset="0"/>
                <a:cs typeface="Calibri" panose="020F0502020204030204" pitchFamily="34" charset="0"/>
              </a:rPr>
              <a:t>adversely</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affected</a:t>
            </a:r>
            <a:r>
              <a:rPr lang="it-IT" sz="1800" dirty="0">
                <a:latin typeface="Calibri" panose="020F0502020204030204" pitchFamily="34" charset="0"/>
                <a:cs typeface="Calibri" panose="020F0502020204030204" pitchFamily="34" charset="0"/>
              </a:rPr>
              <a:t> by </a:t>
            </a:r>
            <a:r>
              <a:rPr lang="it-IT" sz="1800" dirty="0" err="1">
                <a:latin typeface="Calibri" panose="020F0502020204030204" pitchFamily="34" charset="0"/>
                <a:cs typeface="Calibri" panose="020F0502020204030204" pitchFamily="34" charset="0"/>
              </a:rPr>
              <a:t>physical</a:t>
            </a:r>
            <a:r>
              <a:rPr lang="it-IT" sz="1800" dirty="0">
                <a:latin typeface="Calibri" panose="020F0502020204030204" pitchFamily="34" charset="0"/>
                <a:cs typeface="Calibri" panose="020F0502020204030204" pitchFamily="34" charset="0"/>
              </a:rPr>
              <a:t> events and </a:t>
            </a:r>
            <a:r>
              <a:rPr lang="it-IT" sz="1800" dirty="0" err="1">
                <a:latin typeface="Calibri" panose="020F0502020204030204" pitchFamily="34" charset="0"/>
                <a:cs typeface="Calibri" panose="020F0502020204030204" pitchFamily="34" charset="0"/>
              </a:rPr>
              <a:t>which</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therefore</a:t>
            </a:r>
            <a:r>
              <a:rPr lang="it-IT" sz="1800" dirty="0">
                <a:latin typeface="Calibri" panose="020F0502020204030204" pitchFamily="34" charset="0"/>
                <a:cs typeface="Calibri" panose="020F0502020204030204" pitchFamily="34" charset="0"/>
              </a:rPr>
              <a:t>, are </a:t>
            </a:r>
            <a:r>
              <a:rPr lang="it-IT" sz="1800" dirty="0" err="1">
                <a:latin typeface="Calibri" panose="020F0502020204030204" pitchFamily="34" charset="0"/>
                <a:cs typeface="Calibri" panose="020F0502020204030204" pitchFamily="34" charset="0"/>
              </a:rPr>
              <a:t>subject</a:t>
            </a:r>
            <a:r>
              <a:rPr lang="it-IT" sz="1800" dirty="0">
                <a:latin typeface="Calibri" panose="020F0502020204030204" pitchFamily="34" charset="0"/>
                <a:cs typeface="Calibri" panose="020F0502020204030204" pitchFamily="34" charset="0"/>
              </a:rPr>
              <a:t> to </a:t>
            </a:r>
            <a:r>
              <a:rPr lang="it-IT" sz="1800" dirty="0" err="1">
                <a:latin typeface="Calibri" panose="020F0502020204030204" pitchFamily="34" charset="0"/>
                <a:cs typeface="Calibri" panose="020F0502020204030204" pitchFamily="34" charset="0"/>
              </a:rPr>
              <a:t>potential</a:t>
            </a:r>
            <a:r>
              <a:rPr lang="it-IT" sz="1800" dirty="0">
                <a:latin typeface="Calibri" panose="020F0502020204030204" pitchFamily="34" charset="0"/>
                <a:cs typeface="Calibri" panose="020F0502020204030204" pitchFamily="34" charset="0"/>
              </a:rPr>
              <a:t> future </a:t>
            </a:r>
            <a:r>
              <a:rPr lang="it-IT" sz="1800" dirty="0" err="1">
                <a:latin typeface="Calibri" panose="020F0502020204030204" pitchFamily="34" charset="0"/>
                <a:cs typeface="Calibri" panose="020F0502020204030204" pitchFamily="34" charset="0"/>
              </a:rPr>
              <a:t>harm</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loss</a:t>
            </a:r>
            <a:r>
              <a:rPr lang="it-IT" sz="1800" dirty="0">
                <a:latin typeface="Calibri" panose="020F0502020204030204" pitchFamily="34" charset="0"/>
                <a:cs typeface="Calibri" panose="020F0502020204030204" pitchFamily="34" charset="0"/>
              </a:rPr>
              <a:t> or </a:t>
            </a:r>
            <a:r>
              <a:rPr lang="it-IT" sz="1800" dirty="0" err="1">
                <a:latin typeface="Calibri" panose="020F0502020204030204" pitchFamily="34" charset="0"/>
                <a:cs typeface="Calibri" panose="020F0502020204030204" pitchFamily="34" charset="0"/>
              </a:rPr>
              <a:t>damage</a:t>
            </a:r>
            <a:endParaRPr lang="it-IT" sz="1800" dirty="0">
              <a:latin typeface="Calibri" panose="020F0502020204030204" pitchFamily="34" charset="0"/>
              <a:cs typeface="Calibri" panose="020F0502020204030204" pitchFamily="34" charset="0"/>
            </a:endParaRPr>
          </a:p>
        </p:txBody>
      </p:sp>
      <p:sp>
        <p:nvSpPr>
          <p:cNvPr id="5" name="Rettangolo 4"/>
          <p:cNvSpPr/>
          <p:nvPr/>
        </p:nvSpPr>
        <p:spPr>
          <a:xfrm>
            <a:off x="8113854" y="1478358"/>
            <a:ext cx="3870848" cy="2031325"/>
          </a:xfrm>
          <a:prstGeom prst="rect">
            <a:avLst/>
          </a:prstGeom>
          <a:solidFill>
            <a:srgbClr val="FFFFFF"/>
          </a:solidFill>
          <a:ln w="38100">
            <a:solidFill>
              <a:schemeClr val="accent2">
                <a:lumMod val="60000"/>
                <a:lumOff val="40000"/>
              </a:schemeClr>
            </a:solidFill>
          </a:ln>
        </p:spPr>
        <p:txBody>
          <a:bodyPr wrap="square">
            <a:spAutoFit/>
          </a:bodyPr>
          <a:lstStyle/>
          <a:p>
            <a:pPr algn="just"/>
            <a:r>
              <a:rPr lang="it-IT" sz="1800" b="1" dirty="0">
                <a:latin typeface="Calibri" panose="020F0502020204030204" pitchFamily="34" charset="0"/>
                <a:cs typeface="Calibri" panose="020F0502020204030204" pitchFamily="34" charset="0"/>
              </a:rPr>
              <a:t>VULNERABILITY</a:t>
            </a:r>
          </a:p>
          <a:p>
            <a:pPr algn="just"/>
            <a:r>
              <a:rPr lang="it-IT" sz="1800" dirty="0">
                <a:latin typeface="Calibri" panose="020F0502020204030204" pitchFamily="34" charset="0"/>
                <a:cs typeface="Calibri" panose="020F0502020204030204" pitchFamily="34" charset="0"/>
              </a:rPr>
              <a:t>A </a:t>
            </a:r>
            <a:r>
              <a:rPr lang="it-IT" sz="1800" dirty="0" err="1">
                <a:latin typeface="Calibri" panose="020F0502020204030204" pitchFamily="34" charset="0"/>
                <a:cs typeface="Calibri" panose="020F0502020204030204" pitchFamily="34" charset="0"/>
              </a:rPr>
              <a:t>propensity</a:t>
            </a:r>
            <a:r>
              <a:rPr lang="it-IT" sz="1800" dirty="0">
                <a:latin typeface="Calibri" panose="020F0502020204030204" pitchFamily="34" charset="0"/>
                <a:cs typeface="Calibri" panose="020F0502020204030204" pitchFamily="34" charset="0"/>
              </a:rPr>
              <a:t> or </a:t>
            </a:r>
            <a:r>
              <a:rPr lang="it-IT" sz="1800" dirty="0" err="1">
                <a:latin typeface="Calibri" panose="020F0502020204030204" pitchFamily="34" charset="0"/>
                <a:cs typeface="Calibri" panose="020F0502020204030204" pitchFamily="34" charset="0"/>
              </a:rPr>
              <a:t>predisposition</a:t>
            </a:r>
            <a:r>
              <a:rPr lang="it-IT" sz="1800" dirty="0">
                <a:latin typeface="Calibri" panose="020F0502020204030204" pitchFamily="34" charset="0"/>
                <a:cs typeface="Calibri" panose="020F0502020204030204" pitchFamily="34" charset="0"/>
              </a:rPr>
              <a:t> to be </a:t>
            </a:r>
            <a:r>
              <a:rPr lang="it-IT" sz="1800" dirty="0" err="1">
                <a:latin typeface="Calibri" panose="020F0502020204030204" pitchFamily="34" charset="0"/>
                <a:cs typeface="Calibri" panose="020F0502020204030204" pitchFamily="34" charset="0"/>
              </a:rPr>
              <a:t>adversely</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affected</a:t>
            </a:r>
            <a:r>
              <a:rPr lang="it-IT" sz="1800" dirty="0">
                <a:latin typeface="Calibri" panose="020F0502020204030204" pitchFamily="34" charset="0"/>
                <a:cs typeface="Calibri" panose="020F0502020204030204" pitchFamily="34" charset="0"/>
              </a:rPr>
              <a:t>.</a:t>
            </a:r>
          </a:p>
          <a:p>
            <a:pPr algn="just"/>
            <a:r>
              <a:rPr lang="it-IT" sz="1800" dirty="0">
                <a:latin typeface="Calibri" panose="020F0502020204030204" pitchFamily="34" charset="0"/>
                <a:cs typeface="Calibri" panose="020F0502020204030204" pitchFamily="34" charset="0"/>
              </a:rPr>
              <a:t>The </a:t>
            </a:r>
            <a:r>
              <a:rPr lang="it-IT" sz="1800" dirty="0" err="1">
                <a:latin typeface="Calibri" panose="020F0502020204030204" pitchFamily="34" charset="0"/>
                <a:cs typeface="Calibri" panose="020F0502020204030204" pitchFamily="34" charset="0"/>
              </a:rPr>
              <a:t>term</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encompasses</a:t>
            </a:r>
            <a:r>
              <a:rPr lang="it-IT" sz="1800" dirty="0">
                <a:latin typeface="Calibri" panose="020F0502020204030204" pitchFamily="34" charset="0"/>
                <a:cs typeface="Calibri" panose="020F0502020204030204" pitchFamily="34" charset="0"/>
              </a:rPr>
              <a:t> a </a:t>
            </a:r>
            <a:r>
              <a:rPr lang="it-IT" sz="1800" dirty="0" err="1">
                <a:latin typeface="Calibri" panose="020F0502020204030204" pitchFamily="34" charset="0"/>
                <a:cs typeface="Calibri" panose="020F0502020204030204" pitchFamily="34" charset="0"/>
              </a:rPr>
              <a:t>variety</a:t>
            </a:r>
            <a:r>
              <a:rPr lang="it-IT" sz="1800" dirty="0">
                <a:latin typeface="Calibri" panose="020F0502020204030204" pitchFamily="34" charset="0"/>
                <a:cs typeface="Calibri" panose="020F0502020204030204" pitchFamily="34" charset="0"/>
              </a:rPr>
              <a:t> of concepts, </a:t>
            </a:r>
            <a:r>
              <a:rPr lang="it-IT" sz="1800" dirty="0" err="1">
                <a:latin typeface="Calibri" panose="020F0502020204030204" pitchFamily="34" charset="0"/>
                <a:cs typeface="Calibri" panose="020F0502020204030204" pitchFamily="34" charset="0"/>
              </a:rPr>
              <a:t>including</a:t>
            </a:r>
            <a:r>
              <a:rPr lang="it-IT" sz="1800" dirty="0">
                <a:latin typeface="Calibri" panose="020F0502020204030204" pitchFamily="34" charset="0"/>
                <a:cs typeface="Calibri" panose="020F0502020204030204" pitchFamily="34" charset="0"/>
              </a:rPr>
              <a:t> </a:t>
            </a:r>
            <a:r>
              <a:rPr lang="it-IT" sz="1800" b="1" dirty="0" err="1">
                <a:latin typeface="Calibri" panose="020F0502020204030204" pitchFamily="34" charset="0"/>
                <a:cs typeface="Calibri" panose="020F0502020204030204" pitchFamily="34" charset="0"/>
              </a:rPr>
              <a:t>sensitivity</a:t>
            </a:r>
            <a:r>
              <a:rPr lang="it-IT" sz="1800" dirty="0">
                <a:latin typeface="Calibri" panose="020F0502020204030204" pitchFamily="34" charset="0"/>
                <a:cs typeface="Calibri" panose="020F0502020204030204" pitchFamily="34" charset="0"/>
              </a:rPr>
              <a:t> or </a:t>
            </a:r>
            <a:r>
              <a:rPr lang="it-IT" sz="1800" dirty="0" err="1">
                <a:latin typeface="Calibri" panose="020F0502020204030204" pitchFamily="34" charset="0"/>
                <a:cs typeface="Calibri" panose="020F0502020204030204" pitchFamily="34" charset="0"/>
              </a:rPr>
              <a:t>susceptibility</a:t>
            </a:r>
            <a:r>
              <a:rPr lang="it-IT" sz="1800" dirty="0">
                <a:latin typeface="Calibri" panose="020F0502020204030204" pitchFamily="34" charset="0"/>
                <a:cs typeface="Calibri" panose="020F0502020204030204" pitchFamily="34" charset="0"/>
              </a:rPr>
              <a:t> to </a:t>
            </a:r>
            <a:r>
              <a:rPr lang="it-IT" sz="1800" dirty="0" err="1">
                <a:latin typeface="Calibri" panose="020F0502020204030204" pitchFamily="34" charset="0"/>
                <a:cs typeface="Calibri" panose="020F0502020204030204" pitchFamily="34" charset="0"/>
              </a:rPr>
              <a:t>harm</a:t>
            </a:r>
            <a:r>
              <a:rPr lang="it-IT" sz="1800" dirty="0">
                <a:latin typeface="Calibri" panose="020F0502020204030204" pitchFamily="34" charset="0"/>
                <a:cs typeface="Calibri" panose="020F0502020204030204" pitchFamily="34" charset="0"/>
              </a:rPr>
              <a:t>, and a </a:t>
            </a:r>
            <a:r>
              <a:rPr lang="it-IT" sz="1800" dirty="0" err="1">
                <a:latin typeface="Calibri" panose="020F0502020204030204" pitchFamily="34" charset="0"/>
                <a:cs typeface="Calibri" panose="020F0502020204030204" pitchFamily="34" charset="0"/>
              </a:rPr>
              <a:t>lack</a:t>
            </a:r>
            <a:r>
              <a:rPr lang="it-IT" sz="1800" dirty="0">
                <a:latin typeface="Calibri" panose="020F0502020204030204" pitchFamily="34" charset="0"/>
                <a:cs typeface="Calibri" panose="020F0502020204030204" pitchFamily="34" charset="0"/>
              </a:rPr>
              <a:t> of </a:t>
            </a:r>
            <a:r>
              <a:rPr lang="it-IT" sz="1800" b="1" dirty="0" err="1">
                <a:latin typeface="Calibri" panose="020F0502020204030204" pitchFamily="34" charset="0"/>
                <a:cs typeface="Calibri" panose="020F0502020204030204" pitchFamily="34" charset="0"/>
              </a:rPr>
              <a:t>ability</a:t>
            </a:r>
            <a:r>
              <a:rPr lang="it-IT" sz="1800" b="1" dirty="0">
                <a:latin typeface="Calibri" panose="020F0502020204030204" pitchFamily="34" charset="0"/>
                <a:cs typeface="Calibri" panose="020F0502020204030204" pitchFamily="34" charset="0"/>
              </a:rPr>
              <a:t> to </a:t>
            </a:r>
            <a:r>
              <a:rPr lang="it-IT" sz="1800" b="1" dirty="0" err="1">
                <a:latin typeface="Calibri" panose="020F0502020204030204" pitchFamily="34" charset="0"/>
                <a:cs typeface="Calibri" panose="020F0502020204030204" pitchFamily="34" charset="0"/>
              </a:rPr>
              <a:t>resist</a:t>
            </a:r>
            <a:r>
              <a:rPr lang="it-IT" sz="1800" b="1" dirty="0">
                <a:latin typeface="Calibri" panose="020F0502020204030204" pitchFamily="34" charset="0"/>
                <a:cs typeface="Calibri" panose="020F0502020204030204" pitchFamily="34" charset="0"/>
              </a:rPr>
              <a:t> and </a:t>
            </a:r>
            <a:r>
              <a:rPr lang="it-IT" sz="1800" b="1" dirty="0" err="1">
                <a:latin typeface="Calibri" panose="020F0502020204030204" pitchFamily="34" charset="0"/>
                <a:cs typeface="Calibri" panose="020F0502020204030204" pitchFamily="34" charset="0"/>
              </a:rPr>
              <a:t>adapt</a:t>
            </a:r>
            <a:endParaRPr lang="it-IT" sz="1800" b="1" dirty="0">
              <a:latin typeface="Calibri" panose="020F0502020204030204" pitchFamily="34" charset="0"/>
              <a:cs typeface="Calibri" panose="020F0502020204030204" pitchFamily="34" charset="0"/>
            </a:endParaRPr>
          </a:p>
        </p:txBody>
      </p:sp>
      <p:sp>
        <p:nvSpPr>
          <p:cNvPr id="4" name="Titolo 1">
            <a:extLst>
              <a:ext uri="{FF2B5EF4-FFF2-40B4-BE49-F238E27FC236}">
                <a16:creationId xmlns:a16="http://schemas.microsoft.com/office/drawing/2014/main" id="{80FD67F2-59E7-0817-2D85-C71FB719B9DA}"/>
              </a:ext>
            </a:extLst>
          </p:cNvPr>
          <p:cNvSpPr>
            <a:spLocks noGrp="1"/>
          </p:cNvSpPr>
          <p:nvPr>
            <p:ph type="title"/>
          </p:nvPr>
        </p:nvSpPr>
        <p:spPr>
          <a:xfrm>
            <a:off x="1534911" y="208820"/>
            <a:ext cx="10099200" cy="998800"/>
          </a:xfrm>
        </p:spPr>
        <p:txBody>
          <a:bodyPr/>
          <a:lstStyle/>
          <a:p>
            <a:r>
              <a:rPr lang="it-IT" dirty="0"/>
              <a:t>Basic concepts and </a:t>
            </a:r>
            <a:r>
              <a:rPr lang="it-IT" dirty="0" err="1"/>
              <a:t>definitions</a:t>
            </a:r>
            <a:endParaRPr lang="it-IT" dirty="0"/>
          </a:p>
        </p:txBody>
      </p:sp>
    </p:spTree>
    <p:extLst>
      <p:ext uri="{BB962C8B-B14F-4D97-AF65-F5344CB8AC3E}">
        <p14:creationId xmlns:p14="http://schemas.microsoft.com/office/powerpoint/2010/main" val="4458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2053" y="1715956"/>
            <a:ext cx="2525050" cy="523220"/>
          </a:xfrm>
          <a:prstGeom prst="rect">
            <a:avLst/>
          </a:prstGeom>
        </p:spPr>
        <p:txBody>
          <a:bodyPr wrap="none">
            <a:spAutoFit/>
          </a:bodyPr>
          <a:lstStyle/>
          <a:p>
            <a:pPr algn="just"/>
            <a:r>
              <a:rPr lang="it-IT" sz="2800" b="1" dirty="0">
                <a:latin typeface="Calibri" panose="020F0502020204030204" pitchFamily="34" charset="0"/>
                <a:cs typeface="Calibri" panose="020F0502020204030204" pitchFamily="34" charset="0"/>
              </a:rPr>
              <a:t>VULNERABILITY</a:t>
            </a:r>
          </a:p>
        </p:txBody>
      </p:sp>
      <p:sp>
        <p:nvSpPr>
          <p:cNvPr id="3" name="Uguale 2"/>
          <p:cNvSpPr/>
          <p:nvPr/>
        </p:nvSpPr>
        <p:spPr>
          <a:xfrm>
            <a:off x="4201023" y="1773106"/>
            <a:ext cx="564444" cy="369332"/>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800">
              <a:solidFill>
                <a:schemeClr val="tx1"/>
              </a:solidFill>
              <a:latin typeface="Calibri" panose="020F0502020204030204" pitchFamily="34" charset="0"/>
              <a:cs typeface="Calibri" panose="020F0502020204030204" pitchFamily="34" charset="0"/>
            </a:endParaRPr>
          </a:p>
        </p:txBody>
      </p:sp>
      <p:sp>
        <p:nvSpPr>
          <p:cNvPr id="4" name="Rettangolo 3"/>
          <p:cNvSpPr/>
          <p:nvPr/>
        </p:nvSpPr>
        <p:spPr>
          <a:xfrm>
            <a:off x="4905886" y="1715956"/>
            <a:ext cx="1725152" cy="523220"/>
          </a:xfrm>
          <a:prstGeom prst="rect">
            <a:avLst/>
          </a:prstGeom>
        </p:spPr>
        <p:txBody>
          <a:bodyPr wrap="none">
            <a:spAutoFit/>
          </a:bodyPr>
          <a:lstStyle/>
          <a:p>
            <a:r>
              <a:rPr lang="it-IT" sz="2800" b="1" dirty="0" err="1">
                <a:latin typeface="Calibri" panose="020F0502020204030204" pitchFamily="34" charset="0"/>
                <a:cs typeface="Calibri" panose="020F0502020204030204" pitchFamily="34" charset="0"/>
              </a:rPr>
              <a:t>Sensitivity</a:t>
            </a:r>
            <a:endParaRPr lang="it-IT" sz="2800" dirty="0">
              <a:latin typeface="Calibri" panose="020F0502020204030204" pitchFamily="34" charset="0"/>
              <a:cs typeface="Calibri" panose="020F0502020204030204" pitchFamily="34" charset="0"/>
            </a:endParaRPr>
          </a:p>
        </p:txBody>
      </p:sp>
      <p:sp>
        <p:nvSpPr>
          <p:cNvPr id="7" name="Più 6"/>
          <p:cNvSpPr/>
          <p:nvPr/>
        </p:nvSpPr>
        <p:spPr>
          <a:xfrm>
            <a:off x="6620797" y="1750246"/>
            <a:ext cx="395108" cy="36933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800">
              <a:latin typeface="Calibri" panose="020F0502020204030204" pitchFamily="34" charset="0"/>
              <a:cs typeface="Calibri" panose="020F0502020204030204" pitchFamily="34" charset="0"/>
            </a:endParaRPr>
          </a:p>
        </p:txBody>
      </p:sp>
      <p:sp>
        <p:nvSpPr>
          <p:cNvPr id="9" name="Rettangolo 8"/>
          <p:cNvSpPr/>
          <p:nvPr/>
        </p:nvSpPr>
        <p:spPr>
          <a:xfrm>
            <a:off x="6995508" y="1715956"/>
            <a:ext cx="3180679" cy="523220"/>
          </a:xfrm>
          <a:prstGeom prst="rect">
            <a:avLst/>
          </a:prstGeom>
        </p:spPr>
        <p:txBody>
          <a:bodyPr wrap="none">
            <a:spAutoFit/>
          </a:bodyPr>
          <a:lstStyle/>
          <a:p>
            <a:r>
              <a:rPr lang="it-IT" sz="2800" b="1" dirty="0">
                <a:latin typeface="Calibri" panose="020F0502020204030204" pitchFamily="34" charset="0"/>
                <a:cs typeface="Calibri" panose="020F0502020204030204" pitchFamily="34" charset="0"/>
              </a:rPr>
              <a:t>Adaptation </a:t>
            </a:r>
            <a:r>
              <a:rPr lang="it-IT" sz="2800" b="1" dirty="0" err="1">
                <a:latin typeface="Calibri" panose="020F0502020204030204" pitchFamily="34" charset="0"/>
                <a:cs typeface="Calibri" panose="020F0502020204030204" pitchFamily="34" charset="0"/>
              </a:rPr>
              <a:t>capacity</a:t>
            </a:r>
            <a:endParaRPr lang="it-IT" sz="2800" dirty="0">
              <a:latin typeface="Calibri" panose="020F0502020204030204" pitchFamily="34" charset="0"/>
              <a:cs typeface="Calibri" panose="020F0502020204030204" pitchFamily="34" charset="0"/>
            </a:endParaRPr>
          </a:p>
        </p:txBody>
      </p:sp>
      <p:sp>
        <p:nvSpPr>
          <p:cNvPr id="10" name="Rettangolo 9"/>
          <p:cNvSpPr/>
          <p:nvPr/>
        </p:nvSpPr>
        <p:spPr>
          <a:xfrm>
            <a:off x="482140" y="2616366"/>
            <a:ext cx="11413790" cy="2462213"/>
          </a:xfrm>
          <a:prstGeom prst="rect">
            <a:avLst/>
          </a:prstGeom>
          <a:solidFill>
            <a:schemeClr val="bg1"/>
          </a:solidFill>
        </p:spPr>
        <p:txBody>
          <a:bodyPr wrap="square">
            <a:spAutoFit/>
          </a:bodyPr>
          <a:lstStyle/>
          <a:p>
            <a:pPr marL="285750" indent="-285750" algn="just">
              <a:buFont typeface="Wingdings" charset="2"/>
              <a:buChar char="§"/>
            </a:pPr>
            <a:r>
              <a:rPr lang="it-IT" sz="2200" b="1" dirty="0" err="1">
                <a:latin typeface="Calibri" panose="020F0502020204030204" pitchFamily="34" charset="0"/>
                <a:cs typeface="Calibri" panose="020F0502020204030204" pitchFamily="34" charset="0"/>
              </a:rPr>
              <a:t>Sensitivity</a:t>
            </a:r>
            <a:r>
              <a:rPr lang="it-IT" sz="2200" dirty="0">
                <a:latin typeface="Calibri" panose="020F0502020204030204" pitchFamily="34" charset="0"/>
                <a:cs typeface="Calibri" panose="020F0502020204030204" pitchFamily="34" charset="0"/>
              </a:rPr>
              <a:t>: the degree to </a:t>
            </a:r>
            <a:r>
              <a:rPr lang="it-IT" sz="2200" dirty="0" err="1">
                <a:latin typeface="Calibri" panose="020F0502020204030204" pitchFamily="34" charset="0"/>
                <a:cs typeface="Calibri" panose="020F0502020204030204" pitchFamily="34" charset="0"/>
              </a:rPr>
              <a:t>which</a:t>
            </a:r>
            <a:r>
              <a:rPr lang="it-IT" sz="2200" dirty="0">
                <a:latin typeface="Calibri" panose="020F0502020204030204" pitchFamily="34" charset="0"/>
                <a:cs typeface="Calibri" panose="020F0502020204030204" pitchFamily="34" charset="0"/>
              </a:rPr>
              <a:t> a system or </a:t>
            </a:r>
            <a:r>
              <a:rPr lang="it-IT" sz="2200" dirty="0" err="1">
                <a:latin typeface="Calibri" panose="020F0502020204030204" pitchFamily="34" charset="0"/>
                <a:cs typeface="Calibri" panose="020F0502020204030204" pitchFamily="34" charset="0"/>
              </a:rPr>
              <a:t>species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is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affected</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either</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negatively</a:t>
            </a:r>
            <a:r>
              <a:rPr lang="it-IT" sz="2200" dirty="0">
                <a:latin typeface="Calibri" panose="020F0502020204030204" pitchFamily="34" charset="0"/>
                <a:cs typeface="Calibri" panose="020F0502020204030204" pitchFamily="34" charset="0"/>
              </a:rPr>
              <a:t> or </a:t>
            </a:r>
            <a:r>
              <a:rPr lang="it-IT" sz="2200" dirty="0" err="1">
                <a:latin typeface="Calibri" panose="020F0502020204030204" pitchFamily="34" charset="0"/>
                <a:cs typeface="Calibri" panose="020F0502020204030204" pitchFamily="34" charset="0"/>
              </a:rPr>
              <a:t>positively</a:t>
            </a:r>
            <a:r>
              <a:rPr lang="it-IT" sz="2200" dirty="0">
                <a:latin typeface="Calibri" panose="020F0502020204030204" pitchFamily="34" charset="0"/>
                <a:cs typeface="Calibri" panose="020F0502020204030204" pitchFamily="34" charset="0"/>
              </a:rPr>
              <a:t>, by </a:t>
            </a:r>
            <a:r>
              <a:rPr lang="it-IT" sz="2200" dirty="0" err="1">
                <a:latin typeface="Calibri" panose="020F0502020204030204" pitchFamily="34" charset="0"/>
                <a:cs typeface="Calibri" panose="020F0502020204030204" pitchFamily="34" charset="0"/>
              </a:rPr>
              <a:t>climate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variability</a:t>
            </a:r>
            <a:r>
              <a:rPr lang="it-IT" sz="2200" dirty="0">
                <a:latin typeface="Calibri" panose="020F0502020204030204" pitchFamily="34" charset="0"/>
                <a:cs typeface="Calibri" panose="020F0502020204030204" pitchFamily="34" charset="0"/>
              </a:rPr>
              <a:t> or </a:t>
            </a:r>
            <a:r>
              <a:rPr lang="it-IT" sz="2200" dirty="0" err="1">
                <a:latin typeface="Calibri" panose="020F0502020204030204" pitchFamily="34" charset="0"/>
                <a:cs typeface="Calibri" panose="020F0502020204030204" pitchFamily="34" charset="0"/>
              </a:rPr>
              <a:t>change</a:t>
            </a:r>
            <a:r>
              <a:rPr lang="it-IT" sz="2200" dirty="0">
                <a:latin typeface="Calibri" panose="020F0502020204030204" pitchFamily="34" charset="0"/>
                <a:cs typeface="Calibri" panose="020F0502020204030204" pitchFamily="34" charset="0"/>
              </a:rPr>
              <a:t>. The </a:t>
            </a:r>
            <a:r>
              <a:rPr lang="it-IT" sz="2200" dirty="0" err="1">
                <a:latin typeface="Calibri" panose="020F0502020204030204" pitchFamily="34" charset="0"/>
                <a:cs typeface="Calibri" panose="020F0502020204030204" pitchFamily="34" charset="0"/>
              </a:rPr>
              <a:t>effect</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may</a:t>
            </a:r>
            <a:r>
              <a:rPr lang="it-IT" sz="2200" dirty="0">
                <a:latin typeface="Calibri" panose="020F0502020204030204" pitchFamily="34" charset="0"/>
                <a:cs typeface="Calibri" panose="020F0502020204030204" pitchFamily="34" charset="0"/>
              </a:rPr>
              <a:t> be </a:t>
            </a:r>
            <a:r>
              <a:rPr lang="it-IT" sz="2200" dirty="0" err="1">
                <a:latin typeface="Calibri" panose="020F0502020204030204" pitchFamily="34" charset="0"/>
                <a:cs typeface="Calibri" panose="020F0502020204030204" pitchFamily="34" charset="0"/>
              </a:rPr>
              <a:t>direct</a:t>
            </a:r>
            <a:r>
              <a:rPr lang="it-IT" sz="2200" dirty="0">
                <a:latin typeface="Calibri" panose="020F0502020204030204" pitchFamily="34" charset="0"/>
                <a:cs typeface="Calibri" panose="020F0502020204030204" pitchFamily="34" charset="0"/>
              </a:rPr>
              <a:t> (i.e. a </a:t>
            </a:r>
            <a:r>
              <a:rPr lang="it-IT" sz="2200" dirty="0" err="1">
                <a:latin typeface="Calibri" panose="020F0502020204030204" pitchFamily="34" charset="0"/>
                <a:cs typeface="Calibri" panose="020F0502020204030204" pitchFamily="34" charset="0"/>
              </a:rPr>
              <a:t>change</a:t>
            </a:r>
            <a:r>
              <a:rPr lang="it-IT" sz="2200" dirty="0">
                <a:latin typeface="Calibri" panose="020F0502020204030204" pitchFamily="34" charset="0"/>
                <a:cs typeface="Calibri" panose="020F0502020204030204" pitchFamily="34" charset="0"/>
              </a:rPr>
              <a:t> in </a:t>
            </a:r>
            <a:r>
              <a:rPr lang="it-IT" sz="2200" dirty="0" err="1">
                <a:latin typeface="Calibri" panose="020F0502020204030204" pitchFamily="34" charset="0"/>
                <a:cs typeface="Calibri" panose="020F0502020204030204" pitchFamily="34" charset="0"/>
              </a:rPr>
              <a:t>crop</a:t>
            </a:r>
            <a:r>
              <a:rPr lang="it-IT" sz="2200" dirty="0">
                <a:latin typeface="Calibri" panose="020F0502020204030204" pitchFamily="34" charset="0"/>
                <a:cs typeface="Calibri" panose="020F0502020204030204" pitchFamily="34" charset="0"/>
              </a:rPr>
              <a:t> yield in </a:t>
            </a:r>
            <a:r>
              <a:rPr lang="it-IT" sz="2200" dirty="0" err="1">
                <a:latin typeface="Calibri" panose="020F0502020204030204" pitchFamily="34" charset="0"/>
                <a:cs typeface="Calibri" panose="020F0502020204030204" pitchFamily="34" charset="0"/>
              </a:rPr>
              <a:t>response</a:t>
            </a:r>
            <a:r>
              <a:rPr lang="it-IT" sz="2200" dirty="0">
                <a:latin typeface="Calibri" panose="020F0502020204030204" pitchFamily="34" charset="0"/>
                <a:cs typeface="Calibri" panose="020F0502020204030204" pitchFamily="34" charset="0"/>
              </a:rPr>
              <a:t> to a </a:t>
            </a:r>
            <a:r>
              <a:rPr lang="it-IT" sz="2200" dirty="0" err="1">
                <a:latin typeface="Calibri" panose="020F0502020204030204" pitchFamily="34" charset="0"/>
                <a:cs typeface="Calibri" panose="020F0502020204030204" pitchFamily="34" charset="0"/>
              </a:rPr>
              <a:t>change</a:t>
            </a:r>
            <a:r>
              <a:rPr lang="it-IT" sz="2200" dirty="0">
                <a:latin typeface="Calibri" panose="020F0502020204030204" pitchFamily="34" charset="0"/>
                <a:cs typeface="Calibri" panose="020F0502020204030204" pitchFamily="34" charset="0"/>
              </a:rPr>
              <a:t> in </a:t>
            </a:r>
            <a:r>
              <a:rPr lang="it-IT" sz="2200" dirty="0" err="1">
                <a:latin typeface="Calibri" panose="020F0502020204030204" pitchFamily="34" charset="0"/>
                <a:cs typeface="Calibri" panose="020F0502020204030204" pitchFamily="34" charset="0"/>
              </a:rPr>
              <a:t>mean</a:t>
            </a:r>
            <a:r>
              <a:rPr lang="it-IT" sz="2200" dirty="0">
                <a:latin typeface="Calibri" panose="020F0502020204030204" pitchFamily="34" charset="0"/>
                <a:cs typeface="Calibri" panose="020F0502020204030204" pitchFamily="34" charset="0"/>
              </a:rPr>
              <a:t> or </a:t>
            </a:r>
            <a:r>
              <a:rPr lang="it-IT" sz="2200" dirty="0" err="1">
                <a:latin typeface="Calibri" panose="020F0502020204030204" pitchFamily="34" charset="0"/>
                <a:cs typeface="Calibri" panose="020F0502020204030204" pitchFamily="34" charset="0"/>
              </a:rPr>
              <a:t>variability</a:t>
            </a:r>
            <a:r>
              <a:rPr lang="it-IT" sz="2200" dirty="0">
                <a:latin typeface="Calibri" panose="020F0502020204030204" pitchFamily="34" charset="0"/>
                <a:cs typeface="Calibri" panose="020F0502020204030204" pitchFamily="34" charset="0"/>
              </a:rPr>
              <a:t> of temperature) or </a:t>
            </a:r>
            <a:r>
              <a:rPr lang="it-IT" sz="2200" dirty="0" err="1">
                <a:latin typeface="Calibri" panose="020F0502020204030204" pitchFamily="34" charset="0"/>
                <a:cs typeface="Calibri" panose="020F0502020204030204" pitchFamily="34" charset="0"/>
              </a:rPr>
              <a:t>indirect</a:t>
            </a:r>
            <a:r>
              <a:rPr lang="it-IT" sz="2200" dirty="0">
                <a:latin typeface="Calibri" panose="020F0502020204030204" pitchFamily="34" charset="0"/>
                <a:cs typeface="Calibri" panose="020F0502020204030204" pitchFamily="34" charset="0"/>
              </a:rPr>
              <a:t> (i.e. </a:t>
            </a:r>
            <a:r>
              <a:rPr lang="it-IT" sz="2200" dirty="0" err="1">
                <a:latin typeface="Calibri" panose="020F0502020204030204" pitchFamily="34" charset="0"/>
                <a:cs typeface="Calibri" panose="020F0502020204030204" pitchFamily="34" charset="0"/>
              </a:rPr>
              <a:t>damage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caused</a:t>
            </a:r>
            <a:r>
              <a:rPr lang="it-IT" sz="2200" dirty="0">
                <a:latin typeface="Calibri" panose="020F0502020204030204" pitchFamily="34" charset="0"/>
                <a:cs typeface="Calibri" panose="020F0502020204030204" pitchFamily="34" charset="0"/>
              </a:rPr>
              <a:t> by an </a:t>
            </a:r>
            <a:r>
              <a:rPr lang="it-IT" sz="2200" dirty="0" err="1">
                <a:latin typeface="Calibri" panose="020F0502020204030204" pitchFamily="34" charset="0"/>
                <a:cs typeface="Calibri" panose="020F0502020204030204" pitchFamily="34" charset="0"/>
              </a:rPr>
              <a:t>increase</a:t>
            </a:r>
            <a:r>
              <a:rPr lang="it-IT" sz="2200" dirty="0">
                <a:latin typeface="Calibri" panose="020F0502020204030204" pitchFamily="34" charset="0"/>
                <a:cs typeface="Calibri" panose="020F0502020204030204" pitchFamily="34" charset="0"/>
              </a:rPr>
              <a:t> in the frequency of </a:t>
            </a:r>
            <a:r>
              <a:rPr lang="it-IT" sz="2200" dirty="0" err="1">
                <a:latin typeface="Calibri" panose="020F0502020204030204" pitchFamily="34" charset="0"/>
                <a:cs typeface="Calibri" panose="020F0502020204030204" pitchFamily="34" charset="0"/>
              </a:rPr>
              <a:t>coastal</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flooding</a:t>
            </a:r>
            <a:r>
              <a:rPr lang="it-IT" sz="2200" dirty="0">
                <a:latin typeface="Calibri" panose="020F0502020204030204" pitchFamily="34" charset="0"/>
                <a:cs typeface="Calibri" panose="020F0502020204030204" pitchFamily="34" charset="0"/>
              </a:rPr>
              <a:t> due to </a:t>
            </a:r>
            <a:r>
              <a:rPr lang="it-IT" sz="2200" dirty="0" err="1">
                <a:latin typeface="Calibri" panose="020F0502020204030204" pitchFamily="34" charset="0"/>
                <a:cs typeface="Calibri" panose="020F0502020204030204" pitchFamily="34" charset="0"/>
              </a:rPr>
              <a:t>sea</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level</a:t>
            </a:r>
            <a:r>
              <a:rPr lang="it-IT" sz="2200" dirty="0">
                <a:latin typeface="Calibri" panose="020F0502020204030204" pitchFamily="34" charset="0"/>
                <a:cs typeface="Calibri" panose="020F0502020204030204" pitchFamily="34" charset="0"/>
              </a:rPr>
              <a:t> rise)</a:t>
            </a:r>
          </a:p>
          <a:p>
            <a:pPr marL="285750" indent="-285750" algn="just">
              <a:buFont typeface="Wingdings" charset="2"/>
              <a:buChar char="§"/>
            </a:pPr>
            <a:endParaRPr lang="it-IT" sz="2200" dirty="0">
              <a:latin typeface="Calibri" panose="020F0502020204030204" pitchFamily="34" charset="0"/>
              <a:cs typeface="Calibri" panose="020F0502020204030204" pitchFamily="34" charset="0"/>
            </a:endParaRPr>
          </a:p>
          <a:p>
            <a:pPr marL="285750" indent="-285750" algn="just">
              <a:buFont typeface="Wingdings" charset="2"/>
              <a:buChar char="§"/>
            </a:pPr>
            <a:r>
              <a:rPr lang="it-IT" sz="2200" b="1" dirty="0" err="1">
                <a:latin typeface="Calibri" panose="020F0502020204030204" pitchFamily="34" charset="0"/>
                <a:cs typeface="Calibri" panose="020F0502020204030204" pitchFamily="34" charset="0"/>
              </a:rPr>
              <a:t>Adaptive</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capacity</a:t>
            </a:r>
            <a:r>
              <a:rPr lang="it-IT" sz="2200" dirty="0">
                <a:latin typeface="Calibri" panose="020F0502020204030204" pitchFamily="34" charset="0"/>
                <a:cs typeface="Calibri" panose="020F0502020204030204" pitchFamily="34" charset="0"/>
              </a:rPr>
              <a:t>: the </a:t>
            </a:r>
            <a:r>
              <a:rPr lang="it-IT" sz="2200" dirty="0" err="1">
                <a:latin typeface="Calibri" panose="020F0502020204030204" pitchFamily="34" charset="0"/>
                <a:cs typeface="Calibri" panose="020F0502020204030204" pitchFamily="34" charset="0"/>
              </a:rPr>
              <a:t>capacity</a:t>
            </a:r>
            <a:r>
              <a:rPr lang="it-IT" sz="2200" dirty="0">
                <a:latin typeface="Calibri" panose="020F0502020204030204" pitchFamily="34" charset="0"/>
                <a:cs typeface="Calibri" panose="020F0502020204030204" pitchFamily="34" charset="0"/>
              </a:rPr>
              <a:t> of systems, institutions, </a:t>
            </a:r>
            <a:r>
              <a:rPr lang="it-IT" sz="2200" dirty="0" err="1">
                <a:latin typeface="Calibri" panose="020F0502020204030204" pitchFamily="34" charset="0"/>
                <a:cs typeface="Calibri" panose="020F0502020204030204" pitchFamily="34" charset="0"/>
              </a:rPr>
              <a:t>humans</a:t>
            </a:r>
            <a:r>
              <a:rPr lang="it-IT" sz="2200" dirty="0">
                <a:latin typeface="Calibri" panose="020F0502020204030204" pitchFamily="34" charset="0"/>
                <a:cs typeface="Calibri" panose="020F0502020204030204" pitchFamily="34" charset="0"/>
              </a:rPr>
              <a:t>, and </a:t>
            </a:r>
            <a:r>
              <a:rPr lang="it-IT" sz="2200" dirty="0" err="1">
                <a:latin typeface="Calibri" panose="020F0502020204030204" pitchFamily="34" charset="0"/>
                <a:cs typeface="Calibri" panose="020F0502020204030204" pitchFamily="34" charset="0"/>
              </a:rPr>
              <a:t>other</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organisms</a:t>
            </a:r>
            <a:r>
              <a:rPr lang="it-IT" sz="2200" dirty="0">
                <a:latin typeface="Calibri" panose="020F0502020204030204" pitchFamily="34" charset="0"/>
                <a:cs typeface="Calibri" panose="020F0502020204030204" pitchFamily="34" charset="0"/>
              </a:rPr>
              <a:t> to </a:t>
            </a:r>
            <a:r>
              <a:rPr lang="it-IT" sz="2200" dirty="0" err="1">
                <a:latin typeface="Calibri" panose="020F0502020204030204" pitchFamily="34" charset="0"/>
                <a:cs typeface="Calibri" panose="020F0502020204030204" pitchFamily="34" charset="0"/>
              </a:rPr>
              <a:t>adapt</a:t>
            </a:r>
            <a:r>
              <a:rPr lang="it-IT" sz="2200" dirty="0">
                <a:latin typeface="Calibri" panose="020F0502020204030204" pitchFamily="34" charset="0"/>
                <a:cs typeface="Calibri" panose="020F0502020204030204" pitchFamily="34" charset="0"/>
              </a:rPr>
              <a:t> to </a:t>
            </a:r>
            <a:r>
              <a:rPr lang="it-IT" sz="2200" dirty="0" err="1">
                <a:latin typeface="Calibri" panose="020F0502020204030204" pitchFamily="34" charset="0"/>
                <a:cs typeface="Calibri" panose="020F0502020204030204" pitchFamily="34" charset="0"/>
              </a:rPr>
              <a:t>potential</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harms</a:t>
            </a:r>
            <a:r>
              <a:rPr lang="it-IT" sz="2200" dirty="0">
                <a:latin typeface="Calibri" panose="020F0502020204030204" pitchFamily="34" charset="0"/>
                <a:cs typeface="Calibri" panose="020F0502020204030204" pitchFamily="34" charset="0"/>
              </a:rPr>
              <a:t>, to take </a:t>
            </a:r>
            <a:r>
              <a:rPr lang="it-IT" sz="2200" dirty="0" err="1">
                <a:latin typeface="Calibri" panose="020F0502020204030204" pitchFamily="34" charset="0"/>
                <a:cs typeface="Calibri" panose="020F0502020204030204" pitchFamily="34" charset="0"/>
              </a:rPr>
              <a:t>advantage</a:t>
            </a:r>
            <a:r>
              <a:rPr lang="it-IT" sz="2200" dirty="0">
                <a:latin typeface="Calibri" panose="020F0502020204030204" pitchFamily="34" charset="0"/>
                <a:cs typeface="Calibri" panose="020F0502020204030204" pitchFamily="34" charset="0"/>
              </a:rPr>
              <a:t> of </a:t>
            </a:r>
            <a:r>
              <a:rPr lang="it-IT" sz="2200" dirty="0" err="1">
                <a:latin typeface="Calibri" panose="020F0502020204030204" pitchFamily="34" charset="0"/>
                <a:cs typeface="Calibri" panose="020F0502020204030204" pitchFamily="34" charset="0"/>
              </a:rPr>
              <a:t>opportunities</a:t>
            </a:r>
            <a:r>
              <a:rPr lang="it-IT" sz="2200" dirty="0">
                <a:latin typeface="Calibri" panose="020F0502020204030204" pitchFamily="34" charset="0"/>
                <a:cs typeface="Calibri" panose="020F0502020204030204" pitchFamily="34" charset="0"/>
              </a:rPr>
              <a:t>, or to </a:t>
            </a:r>
            <a:r>
              <a:rPr lang="it-IT" sz="2200" dirty="0" err="1">
                <a:latin typeface="Calibri" panose="020F0502020204030204" pitchFamily="34" charset="0"/>
                <a:cs typeface="Calibri" panose="020F0502020204030204" pitchFamily="34" charset="0"/>
              </a:rPr>
              <a:t>respond</a:t>
            </a:r>
            <a:r>
              <a:rPr lang="it-IT" sz="2200" dirty="0">
                <a:latin typeface="Calibri" panose="020F0502020204030204" pitchFamily="34" charset="0"/>
                <a:cs typeface="Calibri" panose="020F0502020204030204" pitchFamily="34" charset="0"/>
              </a:rPr>
              <a:t> to </a:t>
            </a:r>
            <a:r>
              <a:rPr lang="it-IT" sz="2200" dirty="0" err="1">
                <a:latin typeface="Calibri" panose="020F0502020204030204" pitchFamily="34" charset="0"/>
                <a:cs typeface="Calibri" panose="020F0502020204030204" pitchFamily="34" charset="0"/>
              </a:rPr>
              <a:t>consequences</a:t>
            </a:r>
            <a:endParaRPr lang="it-IT" sz="2200" dirty="0">
              <a:latin typeface="Calibri" panose="020F0502020204030204" pitchFamily="34" charset="0"/>
              <a:cs typeface="Calibri" panose="020F0502020204030204" pitchFamily="34" charset="0"/>
            </a:endParaRPr>
          </a:p>
        </p:txBody>
      </p:sp>
      <p:sp>
        <p:nvSpPr>
          <p:cNvPr id="11" name="Titolo 1">
            <a:extLst>
              <a:ext uri="{FF2B5EF4-FFF2-40B4-BE49-F238E27FC236}">
                <a16:creationId xmlns:a16="http://schemas.microsoft.com/office/drawing/2014/main" id="{524E162B-F26C-F84A-4593-B1862191C528}"/>
              </a:ext>
            </a:extLst>
          </p:cNvPr>
          <p:cNvSpPr>
            <a:spLocks noGrp="1"/>
          </p:cNvSpPr>
          <p:nvPr>
            <p:ph type="title"/>
          </p:nvPr>
        </p:nvSpPr>
        <p:spPr>
          <a:xfrm>
            <a:off x="1534911" y="208820"/>
            <a:ext cx="10099200" cy="998800"/>
          </a:xfrm>
        </p:spPr>
        <p:txBody>
          <a:bodyPr/>
          <a:lstStyle/>
          <a:p>
            <a:r>
              <a:rPr lang="it-IT" dirty="0"/>
              <a:t>Basic concepts and </a:t>
            </a:r>
            <a:r>
              <a:rPr lang="it-IT" dirty="0" err="1"/>
              <a:t>definitions</a:t>
            </a:r>
            <a:endParaRPr lang="it-IT" dirty="0"/>
          </a:p>
        </p:txBody>
      </p:sp>
    </p:spTree>
    <p:extLst>
      <p:ext uri="{BB962C8B-B14F-4D97-AF65-F5344CB8AC3E}">
        <p14:creationId xmlns:p14="http://schemas.microsoft.com/office/powerpoint/2010/main" val="408747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19827" y="3299942"/>
            <a:ext cx="11433083" cy="769441"/>
          </a:xfrm>
          <a:prstGeom prst="rect">
            <a:avLst/>
          </a:prstGeom>
        </p:spPr>
        <p:txBody>
          <a:bodyPr wrap="square">
            <a:spAutoFit/>
          </a:bodyPr>
          <a:lstStyle/>
          <a:p>
            <a:pPr algn="just"/>
            <a:r>
              <a:rPr lang="it-IT" sz="2200" dirty="0" err="1">
                <a:latin typeface="Calibri" panose="020F0502020204030204" pitchFamily="34" charset="0"/>
                <a:cs typeface="Calibri" panose="020F0502020204030204" pitchFamily="34" charset="0"/>
              </a:rPr>
              <a:t>Assessing</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vulnerability</a:t>
            </a:r>
            <a:r>
              <a:rPr lang="it-IT" sz="2200" dirty="0">
                <a:latin typeface="Calibri" panose="020F0502020204030204" pitchFamily="34" charset="0"/>
                <a:cs typeface="Calibri" panose="020F0502020204030204" pitchFamily="34" charset="0"/>
              </a:rPr>
              <a:t> and risk </a:t>
            </a:r>
            <a:r>
              <a:rPr lang="it-IT" sz="2200" dirty="0" err="1">
                <a:latin typeface="Calibri" panose="020F0502020204030204" pitchFamily="34" charset="0"/>
                <a:cs typeface="Calibri" panose="020F0502020204030204" pitchFamily="34" charset="0"/>
              </a:rPr>
              <a:t>related</a:t>
            </a:r>
            <a:r>
              <a:rPr lang="it-IT" sz="2200" dirty="0">
                <a:latin typeface="Calibri" panose="020F0502020204030204" pitchFamily="34" charset="0"/>
                <a:cs typeface="Calibri" panose="020F0502020204030204" pitchFamily="34" charset="0"/>
              </a:rPr>
              <a:t> to </a:t>
            </a:r>
            <a:r>
              <a:rPr lang="it-IT" sz="2200" dirty="0" err="1">
                <a:latin typeface="Calibri" panose="020F0502020204030204" pitchFamily="34" charset="0"/>
                <a:cs typeface="Calibri" panose="020F0502020204030204" pitchFamily="34" charset="0"/>
              </a:rPr>
              <a:t>climate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change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has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taken</a:t>
            </a:r>
            <a:r>
              <a:rPr lang="it-IT" sz="2200" dirty="0">
                <a:latin typeface="Calibri" panose="020F0502020204030204" pitchFamily="34" charset="0"/>
                <a:cs typeface="Calibri" panose="020F0502020204030204" pitchFamily="34" charset="0"/>
              </a:rPr>
              <a:t> on </a:t>
            </a:r>
            <a:r>
              <a:rPr lang="it-IT" sz="2200" dirty="0" err="1">
                <a:latin typeface="Calibri" panose="020F0502020204030204" pitchFamily="34" charset="0"/>
                <a:cs typeface="Calibri" panose="020F0502020204030204" pitchFamily="34" charset="0"/>
              </a:rPr>
              <a:t>particular</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significance</a:t>
            </a:r>
            <a:r>
              <a:rPr lang="it-IT" sz="2200" dirty="0">
                <a:latin typeface="Calibri" panose="020F0502020204030204" pitchFamily="34" charset="0"/>
                <a:cs typeface="Calibri" panose="020F0502020204030204" pitchFamily="34" charset="0"/>
              </a:rPr>
              <a:t> for the </a:t>
            </a:r>
            <a:r>
              <a:rPr lang="it-IT" sz="2200" b="1" dirty="0" err="1">
                <a:latin typeface="Calibri" panose="020F0502020204030204" pitchFamily="34" charset="0"/>
                <a:cs typeface="Calibri" panose="020F0502020204030204" pitchFamily="34" charset="0"/>
              </a:rPr>
              <a:t>preparation</a:t>
            </a:r>
            <a:r>
              <a:rPr lang="it-IT" sz="2200" b="1" dirty="0">
                <a:latin typeface="Calibri" panose="020F0502020204030204" pitchFamily="34" charset="0"/>
                <a:cs typeface="Calibri" panose="020F0502020204030204" pitchFamily="34" charset="0"/>
              </a:rPr>
              <a:t> of </a:t>
            </a:r>
            <a:r>
              <a:rPr lang="it-IT" sz="2200" b="1" dirty="0" err="1">
                <a:latin typeface="Calibri" panose="020F0502020204030204" pitchFamily="34" charset="0"/>
                <a:cs typeface="Calibri" panose="020F0502020204030204" pitchFamily="34" charset="0"/>
              </a:rPr>
              <a:t>Climate</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Change</a:t>
            </a:r>
            <a:r>
              <a:rPr lang="it-IT" sz="2200" b="1" dirty="0">
                <a:latin typeface="Calibri" panose="020F0502020204030204" pitchFamily="34" charset="0"/>
                <a:cs typeface="Calibri" panose="020F0502020204030204" pitchFamily="34" charset="0"/>
              </a:rPr>
              <a:t> Adaptation Plans</a:t>
            </a:r>
          </a:p>
        </p:txBody>
      </p:sp>
      <p:sp>
        <p:nvSpPr>
          <p:cNvPr id="8" name="CasellaDiTesto 7"/>
          <p:cNvSpPr txBox="1"/>
          <p:nvPr/>
        </p:nvSpPr>
        <p:spPr>
          <a:xfrm>
            <a:off x="1041058" y="5133962"/>
            <a:ext cx="2116738" cy="400110"/>
          </a:xfrm>
          <a:prstGeom prst="rect">
            <a:avLst/>
          </a:prstGeom>
          <a:noFill/>
        </p:spPr>
        <p:txBody>
          <a:bodyPr wrap="square" rtlCol="0">
            <a:spAutoFit/>
          </a:bodyPr>
          <a:lstStyle/>
          <a:p>
            <a:r>
              <a:rPr lang="it-IT" sz="2000" b="1" dirty="0">
                <a:latin typeface="Calibri" panose="020F0502020204030204" pitchFamily="34" charset="0"/>
                <a:cs typeface="Calibri" panose="020F0502020204030204" pitchFamily="34" charset="0"/>
              </a:rPr>
              <a:t>ADAPTATION</a:t>
            </a:r>
          </a:p>
        </p:txBody>
      </p:sp>
      <p:sp>
        <p:nvSpPr>
          <p:cNvPr id="9" name="Freccia destra 8"/>
          <p:cNvSpPr/>
          <p:nvPr/>
        </p:nvSpPr>
        <p:spPr>
          <a:xfrm>
            <a:off x="3343080" y="5129505"/>
            <a:ext cx="410897"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3955231" y="5014364"/>
            <a:ext cx="3038144" cy="707886"/>
          </a:xfrm>
          <a:prstGeom prst="rect">
            <a:avLst/>
          </a:prstGeom>
          <a:noFill/>
        </p:spPr>
        <p:txBody>
          <a:bodyPr wrap="square" rtlCol="0">
            <a:spAutoFit/>
          </a:bodyPr>
          <a:lstStyle/>
          <a:p>
            <a:pPr algn="ctr"/>
            <a:r>
              <a:rPr lang="it-IT" sz="2000" b="1" dirty="0">
                <a:latin typeface="Calibri" panose="020F0502020204030204" pitchFamily="34" charset="0"/>
                <a:cs typeface="Calibri" panose="020F0502020204030204" pitchFamily="34" charset="0"/>
              </a:rPr>
              <a:t>RIDUCE VULNERABILITY &amp; RISK</a:t>
            </a:r>
          </a:p>
        </p:txBody>
      </p:sp>
      <p:sp>
        <p:nvSpPr>
          <p:cNvPr id="11" name="Freccia destra rientrata 10"/>
          <p:cNvSpPr/>
          <p:nvPr/>
        </p:nvSpPr>
        <p:spPr>
          <a:xfrm rot="19059560" flipV="1">
            <a:off x="7160869" y="4865251"/>
            <a:ext cx="498056" cy="324037"/>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p:cNvSpPr txBox="1"/>
          <p:nvPr/>
        </p:nvSpPr>
        <p:spPr>
          <a:xfrm>
            <a:off x="7826418" y="4539728"/>
            <a:ext cx="3592151" cy="400110"/>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Riduce </a:t>
            </a:r>
            <a:r>
              <a:rPr lang="it-IT" sz="2000" dirty="0" err="1">
                <a:latin typeface="Calibri" panose="020F0502020204030204" pitchFamily="34" charset="0"/>
                <a:cs typeface="Calibri" panose="020F0502020204030204" pitchFamily="34" charset="0"/>
              </a:rPr>
              <a:t>exposure</a:t>
            </a:r>
            <a:r>
              <a:rPr lang="it-IT" sz="2000" dirty="0">
                <a:latin typeface="Calibri" panose="020F0502020204030204" pitchFamily="34" charset="0"/>
                <a:cs typeface="Calibri" panose="020F0502020204030204" pitchFamily="34" charset="0"/>
              </a:rPr>
              <a:t> &amp; </a:t>
            </a:r>
            <a:r>
              <a:rPr lang="it-IT" sz="2000" dirty="0" err="1">
                <a:latin typeface="Calibri" panose="020F0502020204030204" pitchFamily="34" charset="0"/>
                <a:cs typeface="Calibri" panose="020F0502020204030204" pitchFamily="34" charset="0"/>
              </a:rPr>
              <a:t>sensitivity</a:t>
            </a:r>
            <a:endParaRPr lang="it-IT" sz="2000" dirty="0">
              <a:latin typeface="Calibri" panose="020F0502020204030204" pitchFamily="34" charset="0"/>
              <a:cs typeface="Calibri" panose="020F0502020204030204" pitchFamily="34" charset="0"/>
            </a:endParaRPr>
          </a:p>
        </p:txBody>
      </p:sp>
      <p:sp>
        <p:nvSpPr>
          <p:cNvPr id="13" name="Freccia destra rientrata 12"/>
          <p:cNvSpPr/>
          <p:nvPr/>
        </p:nvSpPr>
        <p:spPr>
          <a:xfrm rot="1754748">
            <a:off x="7158693" y="5460284"/>
            <a:ext cx="486784" cy="36286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7826418" y="5534072"/>
            <a:ext cx="3809322" cy="400110"/>
          </a:xfrm>
          <a:prstGeom prst="rect">
            <a:avLst/>
          </a:prstGeom>
          <a:noFill/>
        </p:spPr>
        <p:txBody>
          <a:bodyPr wrap="square" rtlCol="0">
            <a:spAutoFit/>
          </a:bodyPr>
          <a:lstStyle/>
          <a:p>
            <a:r>
              <a:rPr lang="it-IT" sz="2000" dirty="0" err="1">
                <a:latin typeface="Calibri" panose="020F0502020204030204" pitchFamily="34" charset="0"/>
                <a:cs typeface="Calibri" panose="020F0502020204030204" pitchFamily="34" charset="0"/>
              </a:rPr>
              <a:t>Increase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adaptive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capacity</a:t>
            </a:r>
            <a:r>
              <a:rPr lang="it-IT" sz="2000" dirty="0">
                <a:latin typeface="Calibri" panose="020F0502020204030204" pitchFamily="34" charset="0"/>
                <a:cs typeface="Calibri" panose="020F0502020204030204" pitchFamily="34" charset="0"/>
              </a:rPr>
              <a:t> </a:t>
            </a:r>
          </a:p>
        </p:txBody>
      </p:sp>
      <p:sp>
        <p:nvSpPr>
          <p:cNvPr id="15" name="Rettangolo 14"/>
          <p:cNvSpPr/>
          <p:nvPr/>
        </p:nvSpPr>
        <p:spPr>
          <a:xfrm>
            <a:off x="419827" y="1554061"/>
            <a:ext cx="11513093" cy="1446550"/>
          </a:xfrm>
          <a:prstGeom prst="rect">
            <a:avLst/>
          </a:prstGeom>
        </p:spPr>
        <p:txBody>
          <a:bodyPr wrap="square">
            <a:spAutoFit/>
          </a:bodyPr>
          <a:lstStyle/>
          <a:p>
            <a:pPr algn="just"/>
            <a:r>
              <a:rPr lang="it-IT" sz="2200" dirty="0">
                <a:latin typeface="Calibri" panose="020F0502020204030204" pitchFamily="34" charset="0"/>
                <a:cs typeface="Calibri" panose="020F0502020204030204" pitchFamily="34" charset="0"/>
              </a:rPr>
              <a:t>The </a:t>
            </a:r>
            <a:r>
              <a:rPr lang="it-IT" sz="2200" dirty="0" err="1">
                <a:latin typeface="Calibri" panose="020F0502020204030204" pitchFamily="34" charset="0"/>
                <a:cs typeface="Calibri" panose="020F0502020204030204" pitchFamily="34" charset="0"/>
              </a:rPr>
              <a:t>need</a:t>
            </a:r>
            <a:r>
              <a:rPr lang="it-IT" sz="2200" dirty="0">
                <a:latin typeface="Calibri" panose="020F0502020204030204" pitchFamily="34" charset="0"/>
                <a:cs typeface="Calibri" panose="020F0502020204030204" pitchFamily="34" charset="0"/>
              </a:rPr>
              <a:t> to </a:t>
            </a:r>
            <a:r>
              <a:rPr lang="it-IT" sz="2200" dirty="0" err="1">
                <a:latin typeface="Calibri" panose="020F0502020204030204" pitchFamily="34" charset="0"/>
                <a:cs typeface="Calibri" panose="020F0502020204030204" pitchFamily="34" charset="0"/>
              </a:rPr>
              <a:t>carry</a:t>
            </a:r>
            <a:r>
              <a:rPr lang="it-IT" sz="2200" dirty="0">
                <a:latin typeface="Calibri" panose="020F0502020204030204" pitchFamily="34" charset="0"/>
                <a:cs typeface="Calibri" panose="020F0502020204030204" pitchFamily="34" charset="0"/>
              </a:rPr>
              <a:t> out </a:t>
            </a:r>
            <a:r>
              <a:rPr lang="it-IT" sz="2200" dirty="0" err="1">
                <a:latin typeface="Calibri" panose="020F0502020204030204" pitchFamily="34" charset="0"/>
                <a:cs typeface="Calibri" panose="020F0502020204030204" pitchFamily="34" charset="0"/>
              </a:rPr>
              <a:t>such</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assessments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has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grown</a:t>
            </a:r>
            <a:r>
              <a:rPr lang="it-IT" sz="2200" dirty="0">
                <a:latin typeface="Calibri" panose="020F0502020204030204" pitchFamily="34" charset="0"/>
                <a:cs typeface="Calibri" panose="020F0502020204030204" pitchFamily="34" charset="0"/>
              </a:rPr>
              <a:t> in </a:t>
            </a:r>
            <a:r>
              <a:rPr lang="it-IT" sz="2200" dirty="0" err="1">
                <a:latin typeface="Calibri" panose="020F0502020204030204" pitchFamily="34" charset="0"/>
                <a:cs typeface="Calibri" panose="020F0502020204030204" pitchFamily="34" charset="0"/>
              </a:rPr>
              <a:t>recent</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decades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as</a:t>
            </a:r>
            <a:r>
              <a:rPr lang="it-IT" sz="2200" dirty="0">
                <a:latin typeface="Calibri" panose="020F0502020204030204" pitchFamily="34" charset="0"/>
                <a:cs typeface="Calibri" panose="020F0502020204030204" pitchFamily="34" charset="0"/>
              </a:rPr>
              <a:t> a </a:t>
            </a:r>
            <a:r>
              <a:rPr lang="it-IT" sz="2200" dirty="0" err="1">
                <a:latin typeface="Calibri" panose="020F0502020204030204" pitchFamily="34" charset="0"/>
                <a:cs typeface="Calibri" panose="020F0502020204030204" pitchFamily="34" charset="0"/>
              </a:rPr>
              <a:t>result</a:t>
            </a:r>
            <a:r>
              <a:rPr lang="it-IT" sz="2200" dirty="0">
                <a:latin typeface="Calibri" panose="020F0502020204030204" pitchFamily="34" charset="0"/>
                <a:cs typeface="Calibri" panose="020F0502020204030204" pitchFamily="34" charset="0"/>
              </a:rPr>
              <a:t> of the </a:t>
            </a:r>
            <a:r>
              <a:rPr lang="it-IT" sz="2200" b="1" dirty="0" err="1">
                <a:latin typeface="Calibri" panose="020F0502020204030204" pitchFamily="34" charset="0"/>
                <a:cs typeface="Calibri" panose="020F0502020204030204" pitchFamily="34" charset="0"/>
              </a:rPr>
              <a:t>increased</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attention</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paid</a:t>
            </a:r>
            <a:r>
              <a:rPr lang="it-IT" sz="2200" b="1" dirty="0">
                <a:latin typeface="Calibri" panose="020F0502020204030204" pitchFamily="34" charset="0"/>
                <a:cs typeface="Calibri" panose="020F0502020204030204" pitchFamily="34" charset="0"/>
              </a:rPr>
              <a:t> to </a:t>
            </a:r>
            <a:r>
              <a:rPr lang="it-IT" sz="2200" b="1" dirty="0" err="1">
                <a:latin typeface="Calibri" panose="020F0502020204030204" pitchFamily="34" charset="0"/>
                <a:cs typeface="Calibri" panose="020F0502020204030204" pitchFamily="34" charset="0"/>
              </a:rPr>
              <a:t>adaptation</a:t>
            </a:r>
            <a:r>
              <a:rPr lang="it-IT" sz="2200" b="1" dirty="0">
                <a:latin typeface="Calibri" panose="020F0502020204030204" pitchFamily="34" charset="0"/>
                <a:cs typeface="Calibri" panose="020F0502020204030204" pitchFamily="34" charset="0"/>
              </a:rPr>
              <a:t> (or risk </a:t>
            </a:r>
            <a:r>
              <a:rPr lang="it-IT" sz="2200" b="1" dirty="0" err="1">
                <a:latin typeface="Calibri" panose="020F0502020204030204" pitchFamily="34" charset="0"/>
                <a:cs typeface="Calibri" panose="020F0502020204030204" pitchFamily="34" charset="0"/>
              </a:rPr>
              <a:t>reduction</a:t>
            </a:r>
            <a:r>
              <a:rPr lang="it-IT" sz="2200" b="1" dirty="0">
                <a:latin typeface="Calibri" panose="020F0502020204030204" pitchFamily="34" charset="0"/>
                <a:cs typeface="Calibri" panose="020F0502020204030204" pitchFamily="34" charset="0"/>
              </a:rPr>
              <a:t>) policies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which</a:t>
            </a:r>
            <a:r>
              <a:rPr lang="it-IT" sz="2200" dirty="0">
                <a:latin typeface="Calibri" panose="020F0502020204030204" pitchFamily="34" charset="0"/>
                <a:cs typeface="Calibri" panose="020F0502020204030204" pitchFamily="34" charset="0"/>
              </a:rPr>
              <a:t> are </a:t>
            </a:r>
            <a:r>
              <a:rPr lang="it-IT" sz="2200" dirty="0" err="1">
                <a:latin typeface="Calibri" panose="020F0502020204030204" pitchFamily="34" charset="0"/>
                <a:cs typeface="Calibri" panose="020F0502020204030204" pitchFamily="34" charset="0"/>
              </a:rPr>
              <a:t>based</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inextricably</a:t>
            </a:r>
            <a:r>
              <a:rPr lang="it-IT" sz="2200" dirty="0">
                <a:latin typeface="Calibri" panose="020F0502020204030204" pitchFamily="34" charset="0"/>
                <a:cs typeface="Calibri" panose="020F0502020204030204" pitchFamily="34" charset="0"/>
              </a:rPr>
              <a:t> on the knowledge of the </a:t>
            </a:r>
            <a:r>
              <a:rPr lang="it-IT" sz="2200" dirty="0" err="1">
                <a:latin typeface="Calibri" panose="020F0502020204030204" pitchFamily="34" charset="0"/>
                <a:cs typeface="Calibri" panose="020F0502020204030204" pitchFamily="34" charset="0"/>
              </a:rPr>
              <a:t>vulnerability</a:t>
            </a:r>
            <a:r>
              <a:rPr lang="it-IT" sz="2200" dirty="0">
                <a:latin typeface="Calibri" panose="020F0502020204030204" pitchFamily="34" charset="0"/>
                <a:cs typeface="Calibri" panose="020F0502020204030204" pitchFamily="34" charset="0"/>
              </a:rPr>
              <a:t> of </a:t>
            </a:r>
            <a:r>
              <a:rPr lang="it-IT" sz="2200" dirty="0" err="1">
                <a:latin typeface="Calibri" panose="020F0502020204030204" pitchFamily="34" charset="0"/>
                <a:cs typeface="Calibri" panose="020F0502020204030204" pitchFamily="34" charset="0"/>
              </a:rPr>
              <a:t>economic</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sectors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environmental</a:t>
            </a:r>
            <a:r>
              <a:rPr lang="it-IT" sz="2200" dirty="0">
                <a:latin typeface="Calibri" panose="020F0502020204030204" pitchFamily="34" charset="0"/>
                <a:cs typeface="Calibri" panose="020F0502020204030204" pitchFamily="34" charset="0"/>
              </a:rPr>
              <a:t> systems and social systems to </a:t>
            </a:r>
            <a:r>
              <a:rPr lang="it-IT" sz="2200" dirty="0" err="1">
                <a:latin typeface="Calibri" panose="020F0502020204030204" pitchFamily="34" charset="0"/>
                <a:cs typeface="Calibri" panose="020F0502020204030204" pitchFamily="34" charset="0"/>
              </a:rPr>
              <a:t>adverse</a:t>
            </a:r>
            <a:r>
              <a:rPr lang="it-IT" sz="2200" dirty="0">
                <a:latin typeface="Calibri" panose="020F0502020204030204" pitchFamily="34" charset="0"/>
                <a:cs typeface="Calibri" panose="020F0502020204030204" pitchFamily="34" charset="0"/>
              </a:rPr>
              <a:t> events.</a:t>
            </a:r>
          </a:p>
        </p:txBody>
      </p:sp>
      <p:sp>
        <p:nvSpPr>
          <p:cNvPr id="17" name="CasellaDiTesto 16"/>
          <p:cNvSpPr txBox="1"/>
          <p:nvPr/>
        </p:nvSpPr>
        <p:spPr>
          <a:xfrm>
            <a:off x="1568268" y="307566"/>
            <a:ext cx="10284642" cy="584775"/>
          </a:xfrm>
          <a:prstGeom prst="rect">
            <a:avLst/>
          </a:prstGeom>
          <a:noFill/>
        </p:spPr>
        <p:txBody>
          <a:bodyPr wrap="square" rtlCol="0">
            <a:spAutoFit/>
          </a:bodyPr>
          <a:lstStyle/>
          <a:p>
            <a:pPr algn="just"/>
            <a:r>
              <a:rPr lang="it-IT" sz="3200" b="1" dirty="0" err="1">
                <a:latin typeface="Calibri" panose="020F0502020204030204" pitchFamily="34" charset="0"/>
                <a:cs typeface="Calibri" panose="020F0502020204030204" pitchFamily="34" charset="0"/>
              </a:rPr>
              <a:t>Why</a:t>
            </a:r>
            <a:r>
              <a:rPr lang="it-IT" sz="3200" b="1" dirty="0">
                <a:latin typeface="Calibri" panose="020F0502020204030204" pitchFamily="34" charset="0"/>
                <a:cs typeface="Calibri" panose="020F0502020204030204" pitchFamily="34" charset="0"/>
              </a:rPr>
              <a:t> </a:t>
            </a:r>
            <a:r>
              <a:rPr lang="it-IT" sz="3200" b="1" dirty="0" err="1">
                <a:latin typeface="Calibri" panose="020F0502020204030204" pitchFamily="34" charset="0"/>
                <a:cs typeface="Calibri" panose="020F0502020204030204" pitchFamily="34" charset="0"/>
              </a:rPr>
              <a:t>Assess</a:t>
            </a:r>
            <a:r>
              <a:rPr lang="it-IT" sz="3200" b="1" dirty="0">
                <a:latin typeface="Calibri" panose="020F0502020204030204" pitchFamily="34" charset="0"/>
                <a:cs typeface="Calibri" panose="020F0502020204030204" pitchFamily="34" charset="0"/>
              </a:rPr>
              <a:t> the </a:t>
            </a:r>
            <a:r>
              <a:rPr lang="it-IT" sz="3200" b="1" dirty="0" err="1">
                <a:latin typeface="Calibri" panose="020F0502020204030204" pitchFamily="34" charset="0"/>
                <a:cs typeface="Calibri" panose="020F0502020204030204" pitchFamily="34" charset="0"/>
              </a:rPr>
              <a:t>Vulnerability</a:t>
            </a:r>
            <a:r>
              <a:rPr lang="it-IT" sz="3200" b="1" dirty="0">
                <a:latin typeface="Calibri" panose="020F0502020204030204" pitchFamily="34" charset="0"/>
                <a:cs typeface="Calibri" panose="020F0502020204030204" pitchFamily="34" charset="0"/>
              </a:rPr>
              <a:t> (and Risks) of a System</a:t>
            </a:r>
          </a:p>
        </p:txBody>
      </p:sp>
    </p:spTree>
    <p:extLst>
      <p:ext uri="{BB962C8B-B14F-4D97-AF65-F5344CB8AC3E}">
        <p14:creationId xmlns:p14="http://schemas.microsoft.com/office/powerpoint/2010/main" val="12942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6696" y="1320887"/>
            <a:ext cx="11599093" cy="769441"/>
          </a:xfrm>
          <a:prstGeom prst="rect">
            <a:avLst/>
          </a:prstGeom>
        </p:spPr>
        <p:txBody>
          <a:bodyPr wrap="square">
            <a:spAutoFit/>
          </a:bodyPr>
          <a:lstStyle/>
          <a:p>
            <a:pPr algn="just"/>
            <a:r>
              <a:rPr lang="it-IT" sz="2200" dirty="0">
                <a:latin typeface="Calibri" panose="020F0502020204030204" pitchFamily="34" charset="0"/>
                <a:cs typeface="Calibri" panose="020F0502020204030204" pitchFamily="34" charset="0"/>
              </a:rPr>
              <a:t>An in-</a:t>
            </a:r>
            <a:r>
              <a:rPr lang="it-IT" sz="2200" dirty="0" err="1">
                <a:latin typeface="Calibri" panose="020F0502020204030204" pitchFamily="34" charset="0"/>
                <a:cs typeface="Calibri" panose="020F0502020204030204" pitchFamily="34" charset="0"/>
              </a:rPr>
              <a:t>depth</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understanding</a:t>
            </a:r>
            <a:r>
              <a:rPr lang="it-IT" sz="2200" dirty="0">
                <a:latin typeface="Calibri" panose="020F0502020204030204" pitchFamily="34" charset="0"/>
                <a:cs typeface="Calibri" panose="020F0502020204030204" pitchFamily="34" charset="0"/>
              </a:rPr>
              <a:t> of </a:t>
            </a:r>
            <a:r>
              <a:rPr lang="it-IT" sz="2200" dirty="0" err="1">
                <a:latin typeface="Calibri" panose="020F0502020204030204" pitchFamily="34" charset="0"/>
                <a:cs typeface="Calibri" panose="020F0502020204030204" pitchFamily="34" charset="0"/>
              </a:rPr>
              <a:t>how</a:t>
            </a:r>
            <a:r>
              <a:rPr lang="it-IT" sz="2200" dirty="0">
                <a:latin typeface="Calibri" panose="020F0502020204030204" pitchFamily="34" charset="0"/>
                <a:cs typeface="Calibri" panose="020F0502020204030204" pitchFamily="34" charset="0"/>
              </a:rPr>
              <a:t> a </a:t>
            </a:r>
            <a:r>
              <a:rPr lang="it-IT" sz="2200" dirty="0" err="1">
                <a:latin typeface="Calibri" panose="020F0502020204030204" pitchFamily="34" charset="0"/>
                <a:cs typeface="Calibri" panose="020F0502020204030204" pitchFamily="34" charset="0"/>
              </a:rPr>
              <a:t>sector</a:t>
            </a:r>
            <a:r>
              <a:rPr lang="it-IT" sz="2200" dirty="0">
                <a:latin typeface="Calibri" panose="020F0502020204030204" pitchFamily="34" charset="0"/>
                <a:cs typeface="Calibri" panose="020F0502020204030204" pitchFamily="34" charset="0"/>
              </a:rPr>
              <a:t>/system/</a:t>
            </a:r>
            <a:r>
              <a:rPr lang="it-IT" sz="2200" dirty="0" err="1">
                <a:latin typeface="Calibri" panose="020F0502020204030204" pitchFamily="34" charset="0"/>
                <a:cs typeface="Calibri" panose="020F0502020204030204" pitchFamily="34" charset="0"/>
              </a:rPr>
              <a:t>territory</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behaves</a:t>
            </a:r>
            <a:r>
              <a:rPr lang="it-IT" sz="2200" dirty="0">
                <a:latin typeface="Calibri" panose="020F0502020204030204" pitchFamily="34" charset="0"/>
                <a:cs typeface="Calibri" panose="020F0502020204030204" pitchFamily="34" charset="0"/>
              </a:rPr>
              <a:t> in relation to </a:t>
            </a:r>
            <a:r>
              <a:rPr lang="it-IT" sz="2200" dirty="0" err="1">
                <a:latin typeface="Calibri" panose="020F0502020204030204" pitchFamily="34" charset="0"/>
                <a:cs typeface="Calibri" panose="020F0502020204030204" pitchFamily="34" charset="0"/>
              </a:rPr>
              <a:t>climate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change</a:t>
            </a:r>
            <a:r>
              <a:rPr lang="it-IT" sz="2200" dirty="0">
                <a:latin typeface="Calibri" panose="020F0502020204030204" pitchFamily="34" charset="0"/>
                <a:cs typeface="Calibri" panose="020F0502020204030204" pitchFamily="34" charset="0"/>
              </a:rPr>
              <a:t> (or an </a:t>
            </a:r>
            <a:r>
              <a:rPr lang="it-IT" sz="2200" dirty="0" err="1">
                <a:latin typeface="Calibri" panose="020F0502020204030204" pitchFamily="34" charset="0"/>
                <a:cs typeface="Calibri" panose="020F0502020204030204" pitchFamily="34" charset="0"/>
              </a:rPr>
              <a:t>adverse</a:t>
            </a:r>
            <a:r>
              <a:rPr lang="it-IT" sz="2200" dirty="0">
                <a:latin typeface="Calibri" panose="020F0502020204030204" pitchFamily="34" charset="0"/>
                <a:cs typeface="Calibri" panose="020F0502020204030204" pitchFamily="34" charset="0"/>
              </a:rPr>
              <a:t> event) </a:t>
            </a:r>
            <a:r>
              <a:rPr lang="it-IT" sz="2200" dirty="0" err="1">
                <a:latin typeface="Calibri" panose="020F0502020204030204" pitchFamily="34" charset="0"/>
                <a:cs typeface="Calibri" panose="020F0502020204030204" pitchFamily="34" charset="0"/>
              </a:rPr>
              <a:t>contributes</a:t>
            </a:r>
            <a:r>
              <a:rPr lang="it-IT" sz="2200" dirty="0">
                <a:latin typeface="Calibri" panose="020F0502020204030204" pitchFamily="34" charset="0"/>
                <a:cs typeface="Calibri" panose="020F0502020204030204" pitchFamily="34" charset="0"/>
              </a:rPr>
              <a:t> to:</a:t>
            </a:r>
          </a:p>
        </p:txBody>
      </p:sp>
      <p:sp>
        <p:nvSpPr>
          <p:cNvPr id="6" name="Rettangolo 5"/>
          <p:cNvSpPr/>
          <p:nvPr/>
        </p:nvSpPr>
        <p:spPr>
          <a:xfrm>
            <a:off x="733597" y="2824842"/>
            <a:ext cx="5502645" cy="2462213"/>
          </a:xfrm>
          <a:prstGeom prst="rect">
            <a:avLst/>
          </a:prstGeom>
        </p:spPr>
        <p:txBody>
          <a:bodyPr wrap="square">
            <a:spAutoFit/>
          </a:bodyPr>
          <a:lstStyle/>
          <a:p>
            <a:pPr marL="285750" indent="-285750" algn="just">
              <a:buFont typeface="Arial"/>
              <a:buChar char="•"/>
            </a:pPr>
            <a:r>
              <a:rPr lang="it-IT" sz="2200" dirty="0">
                <a:latin typeface="Calibri" panose="020F0502020204030204" pitchFamily="34" charset="0"/>
                <a:cs typeface="Calibri" panose="020F0502020204030204" pitchFamily="34" charset="0"/>
              </a:rPr>
              <a:t>Set </a:t>
            </a:r>
            <a:r>
              <a:rPr lang="it-IT" sz="2200" dirty="0" err="1">
                <a:latin typeface="Calibri" panose="020F0502020204030204" pitchFamily="34" charset="0"/>
                <a:cs typeface="Calibri" panose="020F0502020204030204" pitchFamily="34" charset="0"/>
              </a:rPr>
              <a:t>objectives</a:t>
            </a:r>
            <a:r>
              <a:rPr lang="it-IT" sz="2200" dirty="0">
                <a:latin typeface="Calibri" panose="020F0502020204030204" pitchFamily="34" charset="0"/>
                <a:cs typeface="Calibri" panose="020F0502020204030204" pitchFamily="34" charset="0"/>
              </a:rPr>
              <a:t> and targets (for </a:t>
            </a:r>
            <a:r>
              <a:rPr lang="it-IT" sz="2200" dirty="0" err="1">
                <a:latin typeface="Calibri" panose="020F0502020204030204" pitchFamily="34" charset="0"/>
                <a:cs typeface="Calibri" panose="020F0502020204030204" pitchFamily="34" charset="0"/>
              </a:rPr>
              <a:t>adaptation</a:t>
            </a:r>
            <a:r>
              <a:rPr lang="it-IT" sz="2200" dirty="0">
                <a:latin typeface="Calibri" panose="020F0502020204030204" pitchFamily="34" charset="0"/>
                <a:cs typeface="Calibri" panose="020F0502020204030204" pitchFamily="34" charset="0"/>
              </a:rPr>
              <a:t> or risk </a:t>
            </a:r>
            <a:r>
              <a:rPr lang="it-IT" sz="2200" dirty="0" err="1">
                <a:latin typeface="Calibri" panose="020F0502020204030204" pitchFamily="34" charset="0"/>
                <a:cs typeface="Calibri" panose="020F0502020204030204" pitchFamily="34" charset="0"/>
              </a:rPr>
              <a:t>reduction</a:t>
            </a:r>
            <a:r>
              <a:rPr lang="it-IT" sz="2200" dirty="0">
                <a:latin typeface="Calibri" panose="020F0502020204030204" pitchFamily="34" charset="0"/>
                <a:cs typeface="Calibri" panose="020F0502020204030204" pitchFamily="34" charset="0"/>
              </a:rPr>
              <a:t>)</a:t>
            </a:r>
          </a:p>
          <a:p>
            <a:pPr marL="285750" indent="-285750" algn="just">
              <a:buFont typeface="Arial"/>
              <a:buChar char="•"/>
            </a:pPr>
            <a:r>
              <a:rPr lang="it-IT" sz="2200" dirty="0" err="1">
                <a:latin typeface="Calibri" panose="020F0502020204030204" pitchFamily="34" charset="0"/>
                <a:cs typeface="Calibri" panose="020F0502020204030204" pitchFamily="34" charset="0"/>
              </a:rPr>
              <a:t>Provide</a:t>
            </a:r>
            <a:r>
              <a:rPr lang="it-IT" sz="2200" dirty="0">
                <a:latin typeface="Calibri" panose="020F0502020204030204" pitchFamily="34" charset="0"/>
                <a:cs typeface="Calibri" panose="020F0502020204030204" pitchFamily="34" charset="0"/>
              </a:rPr>
              <a:t> the </a:t>
            </a:r>
            <a:r>
              <a:rPr lang="it-IT" sz="2200" dirty="0" err="1">
                <a:latin typeface="Calibri" panose="020F0502020204030204" pitchFamily="34" charset="0"/>
                <a:cs typeface="Calibri" panose="020F0502020204030204" pitchFamily="34" charset="0"/>
              </a:rPr>
              <a:t>necessary</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elements</a:t>
            </a:r>
            <a:r>
              <a:rPr lang="it-IT" sz="2200" dirty="0">
                <a:latin typeface="Calibri" panose="020F0502020204030204" pitchFamily="34" charset="0"/>
                <a:cs typeface="Calibri" panose="020F0502020204030204" pitchFamily="34" charset="0"/>
              </a:rPr>
              <a:t> for planning the </a:t>
            </a:r>
            <a:r>
              <a:rPr lang="it-IT" sz="2200" dirty="0" err="1">
                <a:latin typeface="Calibri" panose="020F0502020204030204" pitchFamily="34" charset="0"/>
                <a:cs typeface="Calibri" panose="020F0502020204030204" pitchFamily="34" charset="0"/>
              </a:rPr>
              <a:t>measures</a:t>
            </a:r>
            <a:r>
              <a:rPr lang="it-IT" sz="2200" dirty="0">
                <a:latin typeface="Calibri" panose="020F0502020204030204" pitchFamily="34" charset="0"/>
                <a:cs typeface="Calibri" panose="020F0502020204030204" pitchFamily="34" charset="0"/>
              </a:rPr>
              <a:t> to be </a:t>
            </a:r>
            <a:r>
              <a:rPr lang="it-IT" sz="2200" dirty="0" err="1">
                <a:latin typeface="Calibri" panose="020F0502020204030204" pitchFamily="34" charset="0"/>
                <a:cs typeface="Calibri" panose="020F0502020204030204" pitchFamily="34" charset="0"/>
              </a:rPr>
              <a:t>undertaken</a:t>
            </a:r>
            <a:endParaRPr lang="it-IT" sz="2200" dirty="0">
              <a:latin typeface="Calibri" panose="020F0502020204030204" pitchFamily="34" charset="0"/>
              <a:cs typeface="Calibri" panose="020F0502020204030204" pitchFamily="34" charset="0"/>
            </a:endParaRPr>
          </a:p>
          <a:p>
            <a:pPr marL="285750" indent="-285750" algn="just">
              <a:buFont typeface="Arial"/>
              <a:buChar char="•"/>
            </a:pPr>
            <a:r>
              <a:rPr lang="it-IT" sz="2200" dirty="0" err="1">
                <a:latin typeface="Calibri" panose="020F0502020204030204" pitchFamily="34" charset="0"/>
                <a:cs typeface="Calibri" panose="020F0502020204030204" pitchFamily="34" charset="0"/>
              </a:rPr>
              <a:t>Increase</a:t>
            </a:r>
            <a:r>
              <a:rPr lang="it-IT" sz="2200" dirty="0">
                <a:latin typeface="Calibri" panose="020F0502020204030204" pitchFamily="34" charset="0"/>
                <a:cs typeface="Calibri" panose="020F0502020204030204" pitchFamily="34" charset="0"/>
              </a:rPr>
              <a:t> community </a:t>
            </a:r>
            <a:r>
              <a:rPr lang="it-IT" sz="2200" dirty="0" err="1">
                <a:latin typeface="Calibri" panose="020F0502020204030204" pitchFamily="34" charset="0"/>
                <a:cs typeface="Calibri" panose="020F0502020204030204" pitchFamily="34" charset="0"/>
              </a:rPr>
              <a:t>awareness</a:t>
            </a:r>
            <a:endParaRPr lang="it-IT" sz="2200" dirty="0">
              <a:latin typeface="Calibri" panose="020F0502020204030204" pitchFamily="34" charset="0"/>
              <a:cs typeface="Calibri" panose="020F0502020204030204" pitchFamily="34" charset="0"/>
            </a:endParaRPr>
          </a:p>
          <a:p>
            <a:pPr marL="285750" indent="-285750" algn="just">
              <a:buFont typeface="Arial"/>
              <a:buChar char="•"/>
            </a:pPr>
            <a:r>
              <a:rPr lang="it-IT" sz="2200" dirty="0">
                <a:latin typeface="Calibri" panose="020F0502020204030204" pitchFamily="34" charset="0"/>
                <a:cs typeface="Calibri" panose="020F0502020204030204" pitchFamily="34" charset="0"/>
              </a:rPr>
              <a:t>Monitor and </a:t>
            </a:r>
            <a:r>
              <a:rPr lang="it-IT" sz="2200" dirty="0" err="1">
                <a:latin typeface="Calibri" panose="020F0502020204030204" pitchFamily="34" charset="0"/>
                <a:cs typeface="Calibri" panose="020F0502020204030204" pitchFamily="34" charset="0"/>
              </a:rPr>
              <a:t>evaluate</a:t>
            </a:r>
            <a:r>
              <a:rPr lang="it-IT" sz="2200" dirty="0">
                <a:latin typeface="Calibri" panose="020F0502020204030204" pitchFamily="34" charset="0"/>
                <a:cs typeface="Calibri" panose="020F0502020204030204" pitchFamily="34" charset="0"/>
              </a:rPr>
              <a:t> the policies </a:t>
            </a:r>
            <a:r>
              <a:rPr lang="it-IT" sz="2200" dirty="0" err="1">
                <a:latin typeface="Calibri" panose="020F0502020204030204" pitchFamily="34" charset="0"/>
                <a:cs typeface="Calibri" panose="020F0502020204030204" pitchFamily="34" charset="0"/>
              </a:rPr>
              <a:t>undertaken</a:t>
            </a:r>
            <a:endParaRPr lang="it-IT" sz="2200" dirty="0">
              <a:latin typeface="Calibri" panose="020F0502020204030204" pitchFamily="34" charset="0"/>
              <a:cs typeface="Calibri" panose="020F0502020204030204" pitchFamily="34" charset="0"/>
            </a:endParaRPr>
          </a:p>
        </p:txBody>
      </p:sp>
      <p:pic>
        <p:nvPicPr>
          <p:cNvPr id="7" name="Immagine 6"/>
          <p:cNvPicPr>
            <a:picLocks noChangeAspect="1"/>
          </p:cNvPicPr>
          <p:nvPr/>
        </p:nvPicPr>
        <p:blipFill>
          <a:blip r:embed="rId2"/>
          <a:stretch>
            <a:fillRect/>
          </a:stretch>
        </p:blipFill>
        <p:spPr>
          <a:xfrm>
            <a:off x="7202397" y="2518874"/>
            <a:ext cx="4455990" cy="3337691"/>
          </a:xfrm>
          <a:prstGeom prst="rect">
            <a:avLst/>
          </a:prstGeom>
        </p:spPr>
      </p:pic>
      <p:sp>
        <p:nvSpPr>
          <p:cNvPr id="8" name="CasellaDiTesto 7">
            <a:extLst>
              <a:ext uri="{FF2B5EF4-FFF2-40B4-BE49-F238E27FC236}">
                <a16:creationId xmlns:a16="http://schemas.microsoft.com/office/drawing/2014/main" id="{36329CA5-FB8B-C037-0D16-64F9CDDDE1D2}"/>
              </a:ext>
            </a:extLst>
          </p:cNvPr>
          <p:cNvSpPr txBox="1"/>
          <p:nvPr/>
        </p:nvSpPr>
        <p:spPr>
          <a:xfrm>
            <a:off x="1568268" y="307566"/>
            <a:ext cx="10284642" cy="584775"/>
          </a:xfrm>
          <a:prstGeom prst="rect">
            <a:avLst/>
          </a:prstGeom>
          <a:noFill/>
        </p:spPr>
        <p:txBody>
          <a:bodyPr wrap="square" rtlCol="0">
            <a:spAutoFit/>
          </a:bodyPr>
          <a:lstStyle/>
          <a:p>
            <a:pPr algn="just"/>
            <a:r>
              <a:rPr lang="it-IT" sz="3200" b="1" dirty="0" err="1">
                <a:latin typeface="Calibri" panose="020F0502020204030204" pitchFamily="34" charset="0"/>
                <a:cs typeface="Calibri" panose="020F0502020204030204" pitchFamily="34" charset="0"/>
              </a:rPr>
              <a:t>Why</a:t>
            </a:r>
            <a:r>
              <a:rPr lang="it-IT" sz="3200" b="1" dirty="0">
                <a:latin typeface="Calibri" panose="020F0502020204030204" pitchFamily="34" charset="0"/>
                <a:cs typeface="Calibri" panose="020F0502020204030204" pitchFamily="34" charset="0"/>
              </a:rPr>
              <a:t> </a:t>
            </a:r>
            <a:r>
              <a:rPr lang="it-IT" sz="3200" b="1" dirty="0" err="1">
                <a:latin typeface="Calibri" panose="020F0502020204030204" pitchFamily="34" charset="0"/>
                <a:cs typeface="Calibri" panose="020F0502020204030204" pitchFamily="34" charset="0"/>
              </a:rPr>
              <a:t>Assess</a:t>
            </a:r>
            <a:r>
              <a:rPr lang="it-IT" sz="3200" b="1" dirty="0">
                <a:latin typeface="Calibri" panose="020F0502020204030204" pitchFamily="34" charset="0"/>
                <a:cs typeface="Calibri" panose="020F0502020204030204" pitchFamily="34" charset="0"/>
              </a:rPr>
              <a:t> the </a:t>
            </a:r>
            <a:r>
              <a:rPr lang="it-IT" sz="3200" b="1" dirty="0" err="1">
                <a:latin typeface="Calibri" panose="020F0502020204030204" pitchFamily="34" charset="0"/>
                <a:cs typeface="Calibri" panose="020F0502020204030204" pitchFamily="34" charset="0"/>
              </a:rPr>
              <a:t>Vulnerability</a:t>
            </a:r>
            <a:r>
              <a:rPr lang="it-IT" sz="3200" b="1" dirty="0">
                <a:latin typeface="Calibri" panose="020F0502020204030204" pitchFamily="34" charset="0"/>
                <a:cs typeface="Calibri" panose="020F0502020204030204" pitchFamily="34" charset="0"/>
              </a:rPr>
              <a:t> (and Risks) of a System</a:t>
            </a:r>
          </a:p>
        </p:txBody>
      </p:sp>
    </p:spTree>
    <p:extLst>
      <p:ext uri="{BB962C8B-B14F-4D97-AF65-F5344CB8AC3E}">
        <p14:creationId xmlns:p14="http://schemas.microsoft.com/office/powerpoint/2010/main" val="232928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7978C-D8D2-49C9-7EF3-10EE07A9DBBD}"/>
              </a:ext>
            </a:extLst>
          </p:cNvPr>
          <p:cNvSpPr>
            <a:spLocks noGrp="1"/>
          </p:cNvSpPr>
          <p:nvPr>
            <p:ph type="title"/>
          </p:nvPr>
        </p:nvSpPr>
        <p:spPr/>
        <p:txBody>
          <a:bodyPr>
            <a:normAutofit/>
          </a:bodyPr>
          <a:lstStyle/>
          <a:p>
            <a:r>
              <a:rPr lang="it-IT" dirty="0">
                <a:latin typeface="Calibri" panose="020F0502020204030204" pitchFamily="34" charset="0"/>
                <a:cs typeface="Calibri" panose="020F0502020204030204" pitchFamily="34" charset="0"/>
              </a:rPr>
              <a:t>The </a:t>
            </a:r>
            <a:r>
              <a:rPr lang="it-IT" dirty="0" err="1">
                <a:latin typeface="Calibri" panose="020F0502020204030204" pitchFamily="34" charset="0"/>
                <a:cs typeface="Calibri" panose="020F0502020204030204" pitchFamily="34" charset="0"/>
              </a:rPr>
              <a:t>example</a:t>
            </a:r>
            <a:r>
              <a:rPr lang="it-IT" dirty="0">
                <a:latin typeface="Calibri" panose="020F0502020204030204" pitchFamily="34" charset="0"/>
                <a:cs typeface="Calibri" panose="020F0502020204030204" pitchFamily="34" charset="0"/>
              </a:rPr>
              <a:t> of the Sardinia </a:t>
            </a:r>
            <a:r>
              <a:rPr lang="it-IT" dirty="0" err="1">
                <a:latin typeface="Calibri" panose="020F0502020204030204" pitchFamily="34" charset="0"/>
                <a:cs typeface="Calibri" panose="020F0502020204030204" pitchFamily="34" charset="0"/>
              </a:rPr>
              <a:t>Region</a:t>
            </a:r>
            <a:endParaRPr lang="it-IT"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39449EB9-482F-B33C-0B92-FA358C60D764}"/>
              </a:ext>
            </a:extLst>
          </p:cNvPr>
          <p:cNvSpPr txBox="1"/>
          <p:nvPr/>
        </p:nvSpPr>
        <p:spPr>
          <a:xfrm>
            <a:off x="122751" y="1228213"/>
            <a:ext cx="12012600" cy="769441"/>
          </a:xfrm>
          <a:prstGeom prst="rect">
            <a:avLst/>
          </a:prstGeom>
          <a:noFill/>
        </p:spPr>
        <p:txBody>
          <a:bodyPr wrap="square">
            <a:spAutoFit/>
          </a:bodyPr>
          <a:lstStyle/>
          <a:p>
            <a:pPr lvl="0" algn="just"/>
            <a:r>
              <a:rPr lang="it-IT" sz="2200" b="0" dirty="0">
                <a:latin typeface="Calibri" panose="020F0502020204030204" pitchFamily="34" charset="0"/>
                <a:cs typeface="Calibri" panose="020F0502020204030204" pitchFamily="34" charset="0"/>
              </a:rPr>
              <a:t>The SRACC </a:t>
            </a:r>
            <a:r>
              <a:rPr lang="it-IT" sz="2200" b="0" dirty="0" err="1">
                <a:latin typeface="Calibri" panose="020F0502020204030204" pitchFamily="34" charset="0"/>
                <a:cs typeface="Calibri" panose="020F0502020204030204" pitchFamily="34" charset="0"/>
              </a:rPr>
              <a:t>is</a:t>
            </a:r>
            <a:r>
              <a:rPr lang="it-IT" sz="2200" b="0" dirty="0">
                <a:latin typeface="Calibri" panose="020F0502020204030204" pitchFamily="34" charset="0"/>
                <a:cs typeface="Calibri" panose="020F0502020204030204" pitchFamily="34" charset="0"/>
              </a:rPr>
              <a:t> set up </a:t>
            </a:r>
            <a:r>
              <a:rPr lang="it-IT" sz="2200" b="0" dirty="0" err="1">
                <a:latin typeface="Calibri" panose="020F0502020204030204" pitchFamily="34" charset="0"/>
                <a:cs typeface="Calibri" panose="020F0502020204030204" pitchFamily="34" charset="0"/>
              </a:rPr>
              <a:t>as</a:t>
            </a:r>
            <a:r>
              <a:rPr lang="it-IT" sz="2200" b="0" dirty="0">
                <a:latin typeface="Calibri" panose="020F0502020204030204" pitchFamily="34" charset="0"/>
                <a:cs typeface="Calibri" panose="020F0502020204030204" pitchFamily="34" charset="0"/>
              </a:rPr>
              <a:t> a framework </a:t>
            </a:r>
            <a:r>
              <a:rPr lang="it-IT" sz="2200" b="0" dirty="0" err="1">
                <a:latin typeface="Calibri" panose="020F0502020204030204" pitchFamily="34" charset="0"/>
                <a:cs typeface="Calibri" panose="020F0502020204030204" pitchFamily="34" charset="0"/>
              </a:rPr>
              <a:t>process</a:t>
            </a:r>
            <a:r>
              <a:rPr lang="it-IT" sz="2200" b="0" dirty="0">
                <a:latin typeface="Calibri" panose="020F0502020204030204" pitchFamily="34" charset="0"/>
                <a:cs typeface="Calibri" panose="020F0502020204030204" pitchFamily="34" charset="0"/>
              </a:rPr>
              <a:t> for the </a:t>
            </a:r>
            <a:r>
              <a:rPr lang="it-IT" sz="2200" b="0" dirty="0" err="1">
                <a:latin typeface="Calibri" panose="020F0502020204030204" pitchFamily="34" charset="0"/>
                <a:cs typeface="Calibri" panose="020F0502020204030204" pitchFamily="34" charset="0"/>
              </a:rPr>
              <a:t>orientation</a:t>
            </a:r>
            <a:r>
              <a:rPr lang="it-IT" sz="2200" b="0" dirty="0">
                <a:latin typeface="Calibri" panose="020F0502020204030204" pitchFamily="34" charset="0"/>
                <a:cs typeface="Calibri" panose="020F0502020204030204" pitchFamily="34" charset="0"/>
              </a:rPr>
              <a:t> of Plans and </a:t>
            </a:r>
            <a:r>
              <a:rPr lang="it-IT" sz="2200" b="0" dirty="0" err="1">
                <a:latin typeface="Calibri" panose="020F0502020204030204" pitchFamily="34" charset="0"/>
                <a:cs typeface="Calibri" panose="020F0502020204030204" pitchFamily="34" charset="0"/>
              </a:rPr>
              <a:t>Programmes</a:t>
            </a:r>
            <a:r>
              <a:rPr lang="it-IT" sz="2200" b="0" dirty="0">
                <a:latin typeface="Calibri" panose="020F0502020204030204" pitchFamily="34" charset="0"/>
                <a:cs typeface="Calibri" panose="020F0502020204030204" pitchFamily="34" charset="0"/>
              </a:rPr>
              <a:t> and </a:t>
            </a:r>
            <a:r>
              <a:rPr lang="it-IT" sz="2200" b="0" dirty="0" err="1">
                <a:latin typeface="Calibri" panose="020F0502020204030204" pitchFamily="34" charset="0"/>
                <a:cs typeface="Calibri" panose="020F0502020204030204" pitchFamily="34" charset="0"/>
              </a:rPr>
              <a:t>indicates</a:t>
            </a:r>
            <a:r>
              <a:rPr lang="it-IT" sz="2200" b="0" dirty="0">
                <a:latin typeface="Calibri" panose="020F0502020204030204" pitchFamily="34" charset="0"/>
                <a:cs typeface="Calibri" panose="020F0502020204030204" pitchFamily="34" charset="0"/>
              </a:rPr>
              <a:t> the </a:t>
            </a:r>
            <a:r>
              <a:rPr lang="it-IT" sz="2200" b="0" dirty="0" err="1">
                <a:latin typeface="Calibri" panose="020F0502020204030204" pitchFamily="34" charset="0"/>
                <a:cs typeface="Calibri" panose="020F0502020204030204" pitchFamily="34" charset="0"/>
              </a:rPr>
              <a:t>methods</a:t>
            </a:r>
            <a:r>
              <a:rPr lang="it-IT" sz="2200" b="0" dirty="0">
                <a:latin typeface="Calibri" panose="020F0502020204030204" pitchFamily="34" charset="0"/>
                <a:cs typeface="Calibri" panose="020F0502020204030204" pitchFamily="34" charset="0"/>
              </a:rPr>
              <a:t> and </a:t>
            </a:r>
            <a:r>
              <a:rPr lang="it-IT" sz="2200" b="0" dirty="0" err="1">
                <a:latin typeface="Calibri" panose="020F0502020204030204" pitchFamily="34" charset="0"/>
                <a:cs typeface="Calibri" panose="020F0502020204030204" pitchFamily="34" charset="0"/>
              </a:rPr>
              <a:t>procedures</a:t>
            </a:r>
            <a:r>
              <a:rPr lang="it-IT" sz="2200" b="0" dirty="0">
                <a:latin typeface="Calibri" panose="020F0502020204030204" pitchFamily="34" charset="0"/>
                <a:cs typeface="Calibri" panose="020F0502020204030204" pitchFamily="34" charset="0"/>
              </a:rPr>
              <a:t> for the </a:t>
            </a:r>
            <a:r>
              <a:rPr lang="it-IT" sz="2200" b="0" dirty="0" err="1">
                <a:latin typeface="Calibri" panose="020F0502020204030204" pitchFamily="34" charset="0"/>
                <a:cs typeface="Calibri" panose="020F0502020204030204" pitchFamily="34" charset="0"/>
              </a:rPr>
              <a:t>orientation</a:t>
            </a:r>
            <a:endParaRPr lang="it-IT" sz="2200" b="0" dirty="0">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E444D4BC-55B2-FE2B-02C9-476EAF1E8066}"/>
              </a:ext>
            </a:extLst>
          </p:cNvPr>
          <p:cNvSpPr txBox="1"/>
          <p:nvPr/>
        </p:nvSpPr>
        <p:spPr>
          <a:xfrm>
            <a:off x="2406613" y="1984377"/>
            <a:ext cx="978694" cy="523220"/>
          </a:xfrm>
          <a:prstGeom prst="rect">
            <a:avLst/>
          </a:prstGeom>
          <a:noFill/>
        </p:spPr>
        <p:txBody>
          <a:bodyPr wrap="square" rtlCol="0">
            <a:spAutoFit/>
          </a:bodyPr>
          <a:lstStyle/>
          <a:p>
            <a:r>
              <a:rPr lang="it-IT" sz="2800" b="1" dirty="0">
                <a:latin typeface="Calibri" panose="020F0502020204030204" pitchFamily="34" charset="0"/>
                <a:cs typeface="Calibri" panose="020F0502020204030204" pitchFamily="34" charset="0"/>
              </a:rPr>
              <a:t>2019</a:t>
            </a:r>
          </a:p>
        </p:txBody>
      </p:sp>
      <p:grpSp>
        <p:nvGrpSpPr>
          <p:cNvPr id="19" name="Gruppo 18">
            <a:extLst>
              <a:ext uri="{FF2B5EF4-FFF2-40B4-BE49-F238E27FC236}">
                <a16:creationId xmlns:a16="http://schemas.microsoft.com/office/drawing/2014/main" id="{DBBCAD0E-41CB-261F-E676-736357491C9C}"/>
              </a:ext>
            </a:extLst>
          </p:cNvPr>
          <p:cNvGrpSpPr/>
          <p:nvPr/>
        </p:nvGrpSpPr>
        <p:grpSpPr>
          <a:xfrm>
            <a:off x="397930" y="2185237"/>
            <a:ext cx="5573754" cy="2907939"/>
            <a:chOff x="5443892" y="2299061"/>
            <a:chExt cx="5573754" cy="2907939"/>
          </a:xfrm>
        </p:grpSpPr>
        <p:graphicFrame>
          <p:nvGraphicFramePr>
            <p:cNvPr id="18" name="Diagramma 17">
              <a:extLst>
                <a:ext uri="{FF2B5EF4-FFF2-40B4-BE49-F238E27FC236}">
                  <a16:creationId xmlns:a16="http://schemas.microsoft.com/office/drawing/2014/main" id="{216E2312-C4DE-9CCF-08BA-842E0F5C9F42}"/>
                </a:ext>
              </a:extLst>
            </p:cNvPr>
            <p:cNvGraphicFramePr/>
            <p:nvPr>
              <p:extLst>
                <p:ext uri="{D42A27DB-BD31-4B8C-83A1-F6EECF244321}">
                  <p14:modId xmlns:p14="http://schemas.microsoft.com/office/powerpoint/2010/main" val="2284829744"/>
                </p:ext>
              </p:extLst>
            </p:nvPr>
          </p:nvGraphicFramePr>
          <p:xfrm>
            <a:off x="5443892" y="2299061"/>
            <a:ext cx="5573754" cy="290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cona Di Colore Rgb Verde Agroforestale Illustrazione Vettoriale -  Illustrazione di immagine, organico: 274734793">
              <a:extLst>
                <a:ext uri="{FF2B5EF4-FFF2-40B4-BE49-F238E27FC236}">
                  <a16:creationId xmlns:a16="http://schemas.microsoft.com/office/drawing/2014/main" id="{F272EECE-2C24-404E-43A0-E9B3C792FCE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126" t="14503" r="15093" b="25376"/>
            <a:stretch/>
          </p:blipFill>
          <p:spPr bwMode="auto">
            <a:xfrm>
              <a:off x="5586550" y="2656601"/>
              <a:ext cx="524337" cy="465077"/>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EB1E1F07-1A87-1A8D-C09D-62C9A5CE6B8D}"/>
                </a:ext>
              </a:extLst>
            </p:cNvPr>
            <p:cNvPicPr>
              <a:picLocks noChangeAspect="1"/>
            </p:cNvPicPr>
            <p:nvPr/>
          </p:nvPicPr>
          <p:blipFill>
            <a:blip r:embed="rId9"/>
            <a:srcRect l="19965" t="9705" r="13756" b="30889"/>
            <a:stretch/>
          </p:blipFill>
          <p:spPr>
            <a:xfrm>
              <a:off x="5803713" y="3510772"/>
              <a:ext cx="524337" cy="469962"/>
            </a:xfrm>
            <a:prstGeom prst="rect">
              <a:avLst/>
            </a:prstGeom>
          </p:spPr>
        </p:pic>
        <p:pic>
          <p:nvPicPr>
            <p:cNvPr id="1030" name="Picture 6" descr="Rischio Idrogeologico – Idraulico – Protezione Civile Senigallia">
              <a:extLst>
                <a:ext uri="{FF2B5EF4-FFF2-40B4-BE49-F238E27FC236}">
                  <a16:creationId xmlns:a16="http://schemas.microsoft.com/office/drawing/2014/main" id="{616A8AA6-B5B1-0AEB-2207-3E980C6BCD7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601" t="24504" r="20862" b="21967"/>
            <a:stretch/>
          </p:blipFill>
          <p:spPr bwMode="auto">
            <a:xfrm>
              <a:off x="5595422" y="4385494"/>
              <a:ext cx="508590" cy="46507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asellaDiTesto 22">
            <a:extLst>
              <a:ext uri="{FF2B5EF4-FFF2-40B4-BE49-F238E27FC236}">
                <a16:creationId xmlns:a16="http://schemas.microsoft.com/office/drawing/2014/main" id="{EB7AED25-28F6-D27F-288E-DEC65AE07B36}"/>
              </a:ext>
            </a:extLst>
          </p:cNvPr>
          <p:cNvSpPr txBox="1"/>
          <p:nvPr/>
        </p:nvSpPr>
        <p:spPr>
          <a:xfrm>
            <a:off x="8456892" y="1984377"/>
            <a:ext cx="978694" cy="523220"/>
          </a:xfrm>
          <a:prstGeom prst="rect">
            <a:avLst/>
          </a:prstGeom>
          <a:noFill/>
        </p:spPr>
        <p:txBody>
          <a:bodyPr wrap="square" rtlCol="0">
            <a:spAutoFit/>
          </a:bodyPr>
          <a:lstStyle/>
          <a:p>
            <a:r>
              <a:rPr lang="it-IT" sz="2800" b="1" dirty="0">
                <a:latin typeface="Calibri" panose="020F0502020204030204" pitchFamily="34" charset="0"/>
                <a:cs typeface="Calibri" panose="020F0502020204030204" pitchFamily="34" charset="0"/>
              </a:rPr>
              <a:t>2023</a:t>
            </a:r>
          </a:p>
        </p:txBody>
      </p:sp>
      <p:grpSp>
        <p:nvGrpSpPr>
          <p:cNvPr id="31" name="Gruppo 30">
            <a:extLst>
              <a:ext uri="{FF2B5EF4-FFF2-40B4-BE49-F238E27FC236}">
                <a16:creationId xmlns:a16="http://schemas.microsoft.com/office/drawing/2014/main" id="{6F7A6266-6E5B-6EF8-3FE1-883E1B2FE4F8}"/>
              </a:ext>
            </a:extLst>
          </p:cNvPr>
          <p:cNvGrpSpPr/>
          <p:nvPr/>
        </p:nvGrpSpPr>
        <p:grpSpPr>
          <a:xfrm>
            <a:off x="6331505" y="2185237"/>
            <a:ext cx="5573754" cy="2907939"/>
            <a:chOff x="6331505" y="3037284"/>
            <a:chExt cx="5573754" cy="2907939"/>
          </a:xfrm>
        </p:grpSpPr>
        <p:graphicFrame>
          <p:nvGraphicFramePr>
            <p:cNvPr id="25" name="Diagramma 24">
              <a:extLst>
                <a:ext uri="{FF2B5EF4-FFF2-40B4-BE49-F238E27FC236}">
                  <a16:creationId xmlns:a16="http://schemas.microsoft.com/office/drawing/2014/main" id="{7E9AD296-66EF-AD62-8147-5C1186D97AF9}"/>
                </a:ext>
              </a:extLst>
            </p:cNvPr>
            <p:cNvGraphicFramePr/>
            <p:nvPr>
              <p:extLst>
                <p:ext uri="{D42A27DB-BD31-4B8C-83A1-F6EECF244321}">
                  <p14:modId xmlns:p14="http://schemas.microsoft.com/office/powerpoint/2010/main" val="2198255921"/>
                </p:ext>
              </p:extLst>
            </p:nvPr>
          </p:nvGraphicFramePr>
          <p:xfrm>
            <a:off x="6331505" y="3037284"/>
            <a:ext cx="5573754" cy="29079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32" name="Picture 8" descr="SVG, Vettoriale - Icona Illustrazione Vettoriale Per Lavori Di Riparazione,  Installazione E Manutenzione E Costruzione.. Image 165211247">
              <a:extLst>
                <a:ext uri="{FF2B5EF4-FFF2-40B4-BE49-F238E27FC236}">
                  <a16:creationId xmlns:a16="http://schemas.microsoft.com/office/drawing/2014/main" id="{0F901CF9-9483-D923-6CC8-FD5FF83EB2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9800" y="3417983"/>
              <a:ext cx="522841" cy="426252"/>
            </a:xfrm>
            <a:prstGeom prst="rect">
              <a:avLst/>
            </a:prstGeom>
            <a:noFill/>
            <a:extLst>
              <a:ext uri="{909E8E84-426E-40DD-AFC4-6F175D3DCCD1}">
                <a14:hiddenFill xmlns:a14="http://schemas.microsoft.com/office/drawing/2010/main">
                  <a:solidFill>
                    <a:srgbClr val="FFFFFF"/>
                  </a:solidFill>
                </a14:hiddenFill>
              </a:ext>
            </a:extLst>
          </p:spPr>
        </p:pic>
        <p:pic>
          <p:nvPicPr>
            <p:cNvPr id="29" name="Immagine 28">
              <a:extLst>
                <a:ext uri="{FF2B5EF4-FFF2-40B4-BE49-F238E27FC236}">
                  <a16:creationId xmlns:a16="http://schemas.microsoft.com/office/drawing/2014/main" id="{87CA47C3-BA20-EB9E-13CB-D8DEFA618D8B}"/>
                </a:ext>
              </a:extLst>
            </p:cNvPr>
            <p:cNvPicPr>
              <a:picLocks noChangeAspect="1"/>
            </p:cNvPicPr>
            <p:nvPr/>
          </p:nvPicPr>
          <p:blipFill>
            <a:blip r:embed="rId17"/>
            <a:stretch>
              <a:fillRect/>
            </a:stretch>
          </p:blipFill>
          <p:spPr>
            <a:xfrm>
              <a:off x="6713412" y="4261586"/>
              <a:ext cx="465077" cy="465077"/>
            </a:xfrm>
            <a:prstGeom prst="rect">
              <a:avLst/>
            </a:prstGeom>
          </p:spPr>
        </p:pic>
        <p:pic>
          <p:nvPicPr>
            <p:cNvPr id="30" name="Immagine 29">
              <a:extLst>
                <a:ext uri="{FF2B5EF4-FFF2-40B4-BE49-F238E27FC236}">
                  <a16:creationId xmlns:a16="http://schemas.microsoft.com/office/drawing/2014/main" id="{454A934D-DD39-F374-4001-77B95118A494}"/>
                </a:ext>
              </a:extLst>
            </p:cNvPr>
            <p:cNvPicPr>
              <a:picLocks noChangeAspect="1"/>
            </p:cNvPicPr>
            <p:nvPr/>
          </p:nvPicPr>
          <p:blipFill>
            <a:blip r:embed="rId18"/>
            <a:stretch>
              <a:fillRect/>
            </a:stretch>
          </p:blipFill>
          <p:spPr>
            <a:xfrm>
              <a:off x="6480873" y="5131658"/>
              <a:ext cx="465078" cy="465078"/>
            </a:xfrm>
            <a:prstGeom prst="rect">
              <a:avLst/>
            </a:prstGeom>
          </p:spPr>
        </p:pic>
      </p:grpSp>
      <p:pic>
        <p:nvPicPr>
          <p:cNvPr id="32" name="Immagine 31">
            <a:extLst>
              <a:ext uri="{FF2B5EF4-FFF2-40B4-BE49-F238E27FC236}">
                <a16:creationId xmlns:a16="http://schemas.microsoft.com/office/drawing/2014/main" id="{0BE44E6C-645A-2734-36F6-B4F0222BE1C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69410" y="5182477"/>
            <a:ext cx="1778889" cy="1216446"/>
          </a:xfrm>
          <a:prstGeom prst="rect">
            <a:avLst/>
          </a:prstGeom>
        </p:spPr>
      </p:pic>
      <p:sp>
        <p:nvSpPr>
          <p:cNvPr id="33" name="CasellaDiTesto 32">
            <a:extLst>
              <a:ext uri="{FF2B5EF4-FFF2-40B4-BE49-F238E27FC236}">
                <a16:creationId xmlns:a16="http://schemas.microsoft.com/office/drawing/2014/main" id="{7F557AB0-9901-EC79-3C60-6D8D9082D362}"/>
              </a:ext>
            </a:extLst>
          </p:cNvPr>
          <p:cNvSpPr txBox="1"/>
          <p:nvPr/>
        </p:nvSpPr>
        <p:spPr>
          <a:xfrm rot="21155388">
            <a:off x="9856363" y="5135128"/>
            <a:ext cx="1537206" cy="1169551"/>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Prize</a:t>
            </a:r>
            <a:r>
              <a:rPr kumimoji="0" lang="it-IT"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it-IT" sz="1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Sustainable</a:t>
            </a:r>
            <a:r>
              <a:rPr kumimoji="0" lang="it-IT"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Public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as</a:t>
            </a:r>
            <a:r>
              <a:rPr kumimoji="0" lang="it-IT"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the </a:t>
            </a:r>
            <a:r>
              <a:rPr kumimoji="0" lang="it-IT"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best 2019 </a:t>
            </a:r>
            <a:r>
              <a:rPr kumimoji="0" lang="it-IT" sz="1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project</a:t>
            </a:r>
            <a:r>
              <a:rPr kumimoji="0" lang="it-IT"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it-IT"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in </a:t>
            </a:r>
            <a:r>
              <a:rPr kumimoji="0" lang="it-IT" sz="1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Italy</a:t>
            </a:r>
            <a:endParaRPr kumimoji="0" lang="it-IT"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pic>
        <p:nvPicPr>
          <p:cNvPr id="34" name="Immagine 33" descr="Immagine che contiene testo, schermata, Carattere&#10;&#10;Descrizione generata automaticamente">
            <a:extLst>
              <a:ext uri="{FF2B5EF4-FFF2-40B4-BE49-F238E27FC236}">
                <a16:creationId xmlns:a16="http://schemas.microsoft.com/office/drawing/2014/main" id="{4C10C0E6-A42F-38FC-B634-48D9B426E67A}"/>
              </a:ext>
            </a:extLst>
          </p:cNvPr>
          <p:cNvPicPr>
            <a:picLocks noChangeAspect="1"/>
          </p:cNvPicPr>
          <p:nvPr/>
        </p:nvPicPr>
        <p:blipFill rotWithShape="1">
          <a:blip r:embed="rId20"/>
          <a:srcRect t="13548" r="4803" b="44891"/>
          <a:stretch/>
        </p:blipFill>
        <p:spPr>
          <a:xfrm>
            <a:off x="1567033" y="5182477"/>
            <a:ext cx="5435608" cy="1383305"/>
          </a:xfrm>
          <a:prstGeom prst="rect">
            <a:avLst/>
          </a:prstGeom>
        </p:spPr>
      </p:pic>
    </p:spTree>
    <p:extLst>
      <p:ext uri="{BB962C8B-B14F-4D97-AF65-F5344CB8AC3E}">
        <p14:creationId xmlns:p14="http://schemas.microsoft.com/office/powerpoint/2010/main" val="398964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664020" y="6197601"/>
            <a:ext cx="3377880" cy="6339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Rettangolo 26"/>
          <p:cNvSpPr/>
          <p:nvPr/>
        </p:nvSpPr>
        <p:spPr>
          <a:xfrm>
            <a:off x="188177" y="1164529"/>
            <a:ext cx="5430745" cy="1446550"/>
          </a:xfrm>
          <a:prstGeom prst="rect">
            <a:avLst/>
          </a:prstGeom>
        </p:spPr>
        <p:txBody>
          <a:bodyPr wrap="square">
            <a:spAutoFit/>
          </a:bodyPr>
          <a:lstStyle/>
          <a:p>
            <a:pPr algn="just"/>
            <a:r>
              <a:rPr lang="it-IT" sz="2200" dirty="0">
                <a:latin typeface="Calibri" panose="020F0502020204030204" pitchFamily="34" charset="0"/>
                <a:cs typeface="Calibri" panose="020F0502020204030204" pitchFamily="34" charset="0"/>
              </a:rPr>
              <a:t>An </a:t>
            </a:r>
            <a:r>
              <a:rPr lang="it-IT" sz="2200" b="1" dirty="0">
                <a:latin typeface="Calibri" panose="020F0502020204030204" pitchFamily="34" charset="0"/>
                <a:cs typeface="Calibri" panose="020F0502020204030204" pitchFamily="34" charset="0"/>
              </a:rPr>
              <a:t>impact chain </a:t>
            </a:r>
            <a:r>
              <a:rPr lang="it-IT" sz="2200" dirty="0" err="1">
                <a:latin typeface="Calibri" panose="020F0502020204030204" pitchFamily="34" charset="0"/>
                <a:cs typeface="Calibri" panose="020F0502020204030204" pitchFamily="34" charset="0"/>
              </a:rPr>
              <a:t>is</a:t>
            </a:r>
            <a:r>
              <a:rPr lang="it-IT" sz="2200" dirty="0">
                <a:latin typeface="Calibri" panose="020F0502020204030204" pitchFamily="34" charset="0"/>
                <a:cs typeface="Calibri" panose="020F0502020204030204" pitchFamily="34" charset="0"/>
              </a:rPr>
              <a:t> an </a:t>
            </a:r>
            <a:r>
              <a:rPr lang="it-IT" sz="2200" dirty="0" err="1">
                <a:latin typeface="Calibri" panose="020F0502020204030204" pitchFamily="34" charset="0"/>
                <a:cs typeface="Calibri" panose="020F0502020204030204" pitchFamily="34" charset="0"/>
              </a:rPr>
              <a:t>analytical</a:t>
            </a:r>
            <a:r>
              <a:rPr lang="it-IT" sz="2200" dirty="0">
                <a:latin typeface="Calibri" panose="020F0502020204030204" pitchFamily="34" charset="0"/>
                <a:cs typeface="Calibri" panose="020F0502020204030204" pitchFamily="34" charset="0"/>
              </a:rPr>
              <a:t> tool </a:t>
            </a:r>
            <a:r>
              <a:rPr lang="it-IT" sz="2200" dirty="0" err="1">
                <a:latin typeface="Calibri" panose="020F0502020204030204" pitchFamily="34" charset="0"/>
                <a:cs typeface="Calibri" panose="020F0502020204030204" pitchFamily="34" charset="0"/>
              </a:rPr>
              <a:t>that</a:t>
            </a:r>
            <a:r>
              <a:rPr lang="it-IT" sz="2200" dirty="0">
                <a:latin typeface="Calibri" panose="020F0502020204030204" pitchFamily="34" charset="0"/>
                <a:cs typeface="Calibri" panose="020F0502020204030204" pitchFamily="34" charset="0"/>
              </a:rPr>
              <a:t> helps to </a:t>
            </a:r>
            <a:r>
              <a:rPr lang="it-IT" sz="2200" dirty="0" err="1">
                <a:latin typeface="Calibri" panose="020F0502020204030204" pitchFamily="34" charset="0"/>
                <a:cs typeface="Calibri" panose="020F0502020204030204" pitchFamily="34" charset="0"/>
              </a:rPr>
              <a:t>better</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understand</a:t>
            </a:r>
            <a:r>
              <a:rPr lang="it-IT" sz="2200" dirty="0">
                <a:latin typeface="Calibri" panose="020F0502020204030204" pitchFamily="34" charset="0"/>
                <a:cs typeface="Calibri" panose="020F0502020204030204" pitchFamily="34" charset="0"/>
              </a:rPr>
              <a:t> and </a:t>
            </a:r>
            <a:r>
              <a:rPr lang="it-IT" sz="2200" dirty="0" err="1">
                <a:latin typeface="Calibri" panose="020F0502020204030204" pitchFamily="34" charset="0"/>
                <a:cs typeface="Calibri" panose="020F0502020204030204" pitchFamily="34" charset="0"/>
              </a:rPr>
              <a:t>prioritize</a:t>
            </a:r>
            <a:r>
              <a:rPr lang="it-IT" sz="2200" dirty="0">
                <a:latin typeface="Calibri" panose="020F0502020204030204" pitchFamily="34" charset="0"/>
                <a:cs typeface="Calibri" panose="020F0502020204030204" pitchFamily="34" charset="0"/>
              </a:rPr>
              <a:t> the </a:t>
            </a:r>
            <a:r>
              <a:rPr lang="it-IT" sz="2200" dirty="0" err="1">
                <a:latin typeface="Calibri" panose="020F0502020204030204" pitchFamily="34" charset="0"/>
                <a:cs typeface="Calibri" panose="020F0502020204030204" pitchFamily="34" charset="0"/>
              </a:rPr>
              <a:t>factors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that</a:t>
            </a:r>
            <a:r>
              <a:rPr lang="it-IT" sz="2200" dirty="0">
                <a:latin typeface="Calibri" panose="020F0502020204030204" pitchFamily="34" charset="0"/>
                <a:cs typeface="Calibri" panose="020F0502020204030204" pitchFamily="34" charset="0"/>
              </a:rPr>
              <a:t> drive risk in the system of </a:t>
            </a:r>
            <a:r>
              <a:rPr lang="it-IT" sz="2200" dirty="0" err="1">
                <a:latin typeface="Calibri" panose="020F0502020204030204" pitchFamily="34" charset="0"/>
                <a:cs typeface="Calibri" panose="020F0502020204030204" pitchFamily="34" charset="0"/>
              </a:rPr>
              <a:t>interest</a:t>
            </a:r>
            <a:r>
              <a:rPr lang="it-IT" sz="2200" dirty="0">
                <a:latin typeface="Calibri" panose="020F0502020204030204" pitchFamily="34" charset="0"/>
                <a:cs typeface="Calibri" panose="020F0502020204030204" pitchFamily="34" charset="0"/>
              </a:rPr>
              <a:t>.</a:t>
            </a:r>
          </a:p>
        </p:txBody>
      </p:sp>
      <p:sp>
        <p:nvSpPr>
          <p:cNvPr id="29" name="Rettangolo 28"/>
          <p:cNvSpPr/>
          <p:nvPr/>
        </p:nvSpPr>
        <p:spPr>
          <a:xfrm>
            <a:off x="6172065" y="4683684"/>
            <a:ext cx="5568832" cy="1554272"/>
          </a:xfrm>
          <a:prstGeom prst="rect">
            <a:avLst/>
          </a:prstGeom>
        </p:spPr>
        <p:txBody>
          <a:bodyPr wrap="square">
            <a:spAutoFit/>
          </a:bodyPr>
          <a:lstStyle/>
          <a:p>
            <a:pPr algn="just"/>
            <a:r>
              <a:rPr lang="it-IT" sz="1900" b="1" dirty="0">
                <a:latin typeface="Calibri" panose="020F0502020204030204" pitchFamily="34" charset="0"/>
                <a:cs typeface="Calibri" panose="020F0502020204030204" pitchFamily="34" charset="0"/>
              </a:rPr>
              <a:t>Hazard</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includes</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factors</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related</a:t>
            </a:r>
            <a:r>
              <a:rPr lang="it-IT" sz="1900" dirty="0">
                <a:latin typeface="Calibri" panose="020F0502020204030204" pitchFamily="34" charset="0"/>
                <a:cs typeface="Calibri" panose="020F0502020204030204" pitchFamily="34" charset="0"/>
              </a:rPr>
              <a:t> to the </a:t>
            </a:r>
            <a:r>
              <a:rPr lang="it-IT" sz="1900" dirty="0" err="1">
                <a:latin typeface="Calibri" panose="020F0502020204030204" pitchFamily="34" charset="0"/>
                <a:cs typeface="Calibri" panose="020F0502020204030204" pitchFamily="34" charset="0"/>
              </a:rPr>
              <a:t>climate</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signal</a:t>
            </a:r>
            <a:r>
              <a:rPr lang="it-IT" sz="1900" dirty="0">
                <a:latin typeface="Calibri" panose="020F0502020204030204" pitchFamily="34" charset="0"/>
                <a:cs typeface="Calibri" panose="020F0502020204030204" pitchFamily="34" charset="0"/>
              </a:rPr>
              <a:t> and </a:t>
            </a:r>
            <a:r>
              <a:rPr lang="it-IT" sz="1900" dirty="0" err="1">
                <a:latin typeface="Calibri" panose="020F0502020204030204" pitchFamily="34" charset="0"/>
                <a:cs typeface="Calibri" panose="020F0502020204030204" pitchFamily="34" charset="0"/>
              </a:rPr>
              <a:t>direct</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physical</a:t>
            </a:r>
            <a:r>
              <a:rPr lang="it-IT" sz="1900" dirty="0">
                <a:latin typeface="Calibri" panose="020F0502020204030204" pitchFamily="34" charset="0"/>
                <a:cs typeface="Calibri" panose="020F0502020204030204" pitchFamily="34" charset="0"/>
              </a:rPr>
              <a:t> impact</a:t>
            </a:r>
          </a:p>
          <a:p>
            <a:pPr algn="just"/>
            <a:r>
              <a:rPr lang="it-IT" sz="1900" b="1" dirty="0" err="1">
                <a:latin typeface="Calibri" panose="020F0502020204030204" pitchFamily="34" charset="0"/>
                <a:cs typeface="Calibri" panose="020F0502020204030204" pitchFamily="34" charset="0"/>
              </a:rPr>
              <a:t>Exposure</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consists</a:t>
            </a:r>
            <a:r>
              <a:rPr lang="it-IT" sz="1900" dirty="0">
                <a:latin typeface="Calibri" panose="020F0502020204030204" pitchFamily="34" charset="0"/>
                <a:cs typeface="Calibri" panose="020F0502020204030204" pitchFamily="34" charset="0"/>
              </a:rPr>
              <a:t> of one or more </a:t>
            </a:r>
            <a:r>
              <a:rPr lang="it-IT" sz="1900" dirty="0" err="1">
                <a:latin typeface="Calibri" panose="020F0502020204030204" pitchFamily="34" charset="0"/>
                <a:cs typeface="Calibri" panose="020F0502020204030204" pitchFamily="34" charset="0"/>
              </a:rPr>
              <a:t>exposure</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factors</a:t>
            </a:r>
            <a:endParaRPr lang="it-IT" sz="1900" dirty="0">
              <a:latin typeface="Calibri" panose="020F0502020204030204" pitchFamily="34" charset="0"/>
              <a:cs typeface="Calibri" panose="020F0502020204030204" pitchFamily="34" charset="0"/>
            </a:endParaRPr>
          </a:p>
          <a:p>
            <a:pPr algn="just"/>
            <a:r>
              <a:rPr lang="it-IT" sz="1900" b="1" dirty="0" err="1">
                <a:latin typeface="Calibri" panose="020F0502020204030204" pitchFamily="34" charset="0"/>
                <a:cs typeface="Calibri" panose="020F0502020204030204" pitchFamily="34" charset="0"/>
              </a:rPr>
              <a:t>Vulnerability</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consists</a:t>
            </a:r>
            <a:r>
              <a:rPr lang="it-IT" sz="1900" dirty="0">
                <a:latin typeface="Calibri" panose="020F0502020204030204" pitchFamily="34" charset="0"/>
                <a:cs typeface="Calibri" panose="020F0502020204030204" pitchFamily="34" charset="0"/>
              </a:rPr>
              <a:t> of </a:t>
            </a:r>
            <a:r>
              <a:rPr lang="it-IT" sz="1900" dirty="0" err="1">
                <a:latin typeface="Calibri" panose="020F0502020204030204" pitchFamily="34" charset="0"/>
                <a:cs typeface="Calibri" panose="020F0502020204030204" pitchFamily="34" charset="0"/>
              </a:rPr>
              <a:t>sensitivity</a:t>
            </a:r>
            <a:r>
              <a:rPr lang="it-IT" sz="1900" dirty="0">
                <a:latin typeface="Calibri" panose="020F0502020204030204" pitchFamily="34" charset="0"/>
                <a:cs typeface="Calibri" panose="020F0502020204030204" pitchFamily="34" charset="0"/>
              </a:rPr>
              <a:t> and </a:t>
            </a:r>
            <a:r>
              <a:rPr lang="it-IT" sz="1900" dirty="0" err="1">
                <a:latin typeface="Calibri" panose="020F0502020204030204" pitchFamily="34" charset="0"/>
                <a:cs typeface="Calibri" panose="020F0502020204030204" pitchFamily="34" charset="0"/>
              </a:rPr>
              <a:t>capacity</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factors</a:t>
            </a:r>
            <a:endParaRPr lang="it-IT" sz="1900" dirty="0">
              <a:latin typeface="Calibri" panose="020F0502020204030204" pitchFamily="34" charset="0"/>
              <a:cs typeface="Calibri" panose="020F0502020204030204" pitchFamily="34" charset="0"/>
            </a:endParaRPr>
          </a:p>
        </p:txBody>
      </p:sp>
      <p:sp>
        <p:nvSpPr>
          <p:cNvPr id="6" name="Titolo 1">
            <a:extLst>
              <a:ext uri="{FF2B5EF4-FFF2-40B4-BE49-F238E27FC236}">
                <a16:creationId xmlns:a16="http://schemas.microsoft.com/office/drawing/2014/main" id="{712E296E-56F8-1D9E-611C-C7E6395EFBBC}"/>
              </a:ext>
            </a:extLst>
          </p:cNvPr>
          <p:cNvSpPr>
            <a:spLocks noGrp="1"/>
          </p:cNvSpPr>
          <p:nvPr>
            <p:ph type="title"/>
          </p:nvPr>
        </p:nvSpPr>
        <p:spPr>
          <a:xfrm>
            <a:off x="1534911" y="208820"/>
            <a:ext cx="10099200" cy="998800"/>
          </a:xfrm>
        </p:spPr>
        <p:txBody>
          <a:bodyPr>
            <a:normAutofit/>
          </a:bodyPr>
          <a:lstStyle/>
          <a:p>
            <a:r>
              <a:rPr lang="it-IT" dirty="0">
                <a:latin typeface="Calibri" panose="020F0502020204030204" pitchFamily="34" charset="0"/>
                <a:cs typeface="Calibri" panose="020F0502020204030204" pitchFamily="34" charset="0"/>
              </a:rPr>
              <a:t>The SRACC – impact chain </a:t>
            </a:r>
            <a:r>
              <a:rPr lang="it-IT" dirty="0" err="1">
                <a:latin typeface="Calibri" panose="020F0502020204030204" pitchFamily="34" charset="0"/>
                <a:cs typeface="Calibri" panose="020F0502020204030204" pitchFamily="34" charset="0"/>
              </a:rPr>
              <a:t>method</a:t>
            </a:r>
            <a:endParaRPr lang="it-IT"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3D247BB4-5859-11CE-6D19-2818F5337B26}"/>
              </a:ext>
            </a:extLst>
          </p:cNvPr>
          <p:cNvPicPr>
            <a:picLocks noChangeAspect="1"/>
          </p:cNvPicPr>
          <p:nvPr/>
        </p:nvPicPr>
        <p:blipFill rotWithShape="1">
          <a:blip r:embed="rId2"/>
          <a:srcRect l="14816" t="16074" r="32613" b="23272"/>
          <a:stretch/>
        </p:blipFill>
        <p:spPr>
          <a:xfrm>
            <a:off x="5905455" y="935255"/>
            <a:ext cx="6045910" cy="3875281"/>
          </a:xfrm>
          <a:prstGeom prst="rect">
            <a:avLst/>
          </a:prstGeom>
          <a:ln>
            <a:noFill/>
          </a:ln>
        </p:spPr>
      </p:pic>
      <p:sp>
        <p:nvSpPr>
          <p:cNvPr id="8" name="Rettangolo 7">
            <a:extLst>
              <a:ext uri="{FF2B5EF4-FFF2-40B4-BE49-F238E27FC236}">
                <a16:creationId xmlns:a16="http://schemas.microsoft.com/office/drawing/2014/main" id="{9AF2345C-A38A-082E-4555-C8E48881D402}"/>
              </a:ext>
            </a:extLst>
          </p:cNvPr>
          <p:cNvSpPr/>
          <p:nvPr/>
        </p:nvSpPr>
        <p:spPr>
          <a:xfrm>
            <a:off x="477607" y="2955861"/>
            <a:ext cx="5234610" cy="2431435"/>
          </a:xfrm>
          <a:prstGeom prst="rect">
            <a:avLst/>
          </a:prstGeom>
        </p:spPr>
        <p:txBody>
          <a:bodyPr wrap="square">
            <a:spAutoFit/>
          </a:bodyPr>
          <a:lstStyle/>
          <a:p>
            <a:pPr algn="just"/>
            <a:r>
              <a:rPr lang="it-IT" sz="1900" dirty="0" err="1">
                <a:latin typeface="Calibri" panose="020F0502020204030204" pitchFamily="34" charset="0"/>
                <a:cs typeface="Calibri" panose="020F0502020204030204" pitchFamily="34" charset="0"/>
              </a:rPr>
              <a:t>Each</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indicator</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has</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been</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classified</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into</a:t>
            </a:r>
            <a:r>
              <a:rPr lang="it-IT" sz="1900" dirty="0">
                <a:latin typeface="Calibri" panose="020F0502020204030204" pitchFamily="34" charset="0"/>
                <a:cs typeface="Calibri" panose="020F0502020204030204" pitchFamily="34" charset="0"/>
              </a:rPr>
              <a:t> 5 classes::</a:t>
            </a:r>
          </a:p>
          <a:p>
            <a:pPr algn="just"/>
            <a:endParaRPr lang="it-IT" sz="1900" b="1" dirty="0">
              <a:latin typeface="Calibri" panose="020F0502020204030204" pitchFamily="34" charset="0"/>
              <a:cs typeface="Calibri" panose="020F0502020204030204" pitchFamily="34" charset="0"/>
            </a:endParaRPr>
          </a:p>
          <a:p>
            <a:pPr algn="just"/>
            <a:r>
              <a:rPr lang="it-IT" sz="1900" b="1" dirty="0">
                <a:latin typeface="Calibri" panose="020F0502020204030204" pitchFamily="34" charset="0"/>
                <a:cs typeface="Calibri" panose="020F0502020204030204" pitchFamily="34" charset="0"/>
              </a:rPr>
              <a:t>Class 1 </a:t>
            </a:r>
            <a:r>
              <a:rPr lang="it-IT" sz="1900" dirty="0">
                <a:latin typeface="Calibri" panose="020F0502020204030204" pitchFamily="34" charset="0"/>
                <a:cs typeface="Calibri" panose="020F0502020204030204" pitchFamily="34" charset="0"/>
              </a:rPr>
              <a:t>= Lower </a:t>
            </a:r>
            <a:r>
              <a:rPr lang="it-IT" sz="1900" dirty="0" err="1">
                <a:latin typeface="Calibri" panose="020F0502020204030204" pitchFamily="34" charset="0"/>
                <a:cs typeface="Calibri" panose="020F0502020204030204" pitchFamily="34" charset="0"/>
              </a:rPr>
              <a:t>level</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optimal</a:t>
            </a:r>
            <a:r>
              <a:rPr lang="it-IT" sz="1900" dirty="0">
                <a:latin typeface="Calibri" panose="020F0502020204030204" pitchFamily="34" charset="0"/>
                <a:cs typeface="Calibri" panose="020F0502020204030204" pitchFamily="34" charset="0"/>
              </a:rPr>
              <a:t> or low </a:t>
            </a:r>
            <a:r>
              <a:rPr lang="it-IT" sz="1900" dirty="0" err="1">
                <a:latin typeface="Calibri" panose="020F0502020204030204" pitchFamily="34" charset="0"/>
                <a:cs typeface="Calibri" panose="020F0502020204030204" pitchFamily="34" charset="0"/>
              </a:rPr>
              <a:t>criticality</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condition</a:t>
            </a:r>
            <a:r>
              <a:rPr lang="it-IT" sz="1900" dirty="0">
                <a:latin typeface="Calibri" panose="020F0502020204030204" pitchFamily="34" charset="0"/>
                <a:cs typeface="Calibri" panose="020F0502020204030204" pitchFamily="34" charset="0"/>
              </a:rPr>
              <a:t>)</a:t>
            </a:r>
          </a:p>
          <a:p>
            <a:pPr algn="just"/>
            <a:r>
              <a:rPr lang="it-IT" sz="1900" b="1" dirty="0">
                <a:latin typeface="Calibri" panose="020F0502020204030204" pitchFamily="34" charset="0"/>
                <a:cs typeface="Calibri" panose="020F0502020204030204" pitchFamily="34" charset="0"/>
              </a:rPr>
              <a:t>Class 2 </a:t>
            </a:r>
            <a:r>
              <a:rPr lang="it-IT" sz="1900" dirty="0">
                <a:latin typeface="Calibri" panose="020F0502020204030204" pitchFamily="34" charset="0"/>
                <a:cs typeface="Calibri" panose="020F0502020204030204" pitchFamily="34" charset="0"/>
              </a:rPr>
              <a:t>= Medium-low </a:t>
            </a:r>
            <a:r>
              <a:rPr lang="it-IT" sz="1900" dirty="0" err="1">
                <a:latin typeface="Calibri" panose="020F0502020204030204" pitchFamily="34" charset="0"/>
                <a:cs typeface="Calibri" panose="020F0502020204030204" pitchFamily="34" charset="0"/>
              </a:rPr>
              <a:t>level</a:t>
            </a:r>
            <a:endParaRPr lang="it-IT" sz="1900" dirty="0">
              <a:latin typeface="Calibri" panose="020F0502020204030204" pitchFamily="34" charset="0"/>
              <a:cs typeface="Calibri" panose="020F0502020204030204" pitchFamily="34" charset="0"/>
            </a:endParaRPr>
          </a:p>
          <a:p>
            <a:pPr algn="just"/>
            <a:r>
              <a:rPr lang="it-IT" sz="1900" b="1" dirty="0">
                <a:latin typeface="Calibri" panose="020F0502020204030204" pitchFamily="34" charset="0"/>
                <a:cs typeface="Calibri" panose="020F0502020204030204" pitchFamily="34" charset="0"/>
              </a:rPr>
              <a:t>Class 3 </a:t>
            </a:r>
            <a:r>
              <a:rPr lang="it-IT" sz="1900" dirty="0">
                <a:latin typeface="Calibri" panose="020F0502020204030204" pitchFamily="34" charset="0"/>
                <a:cs typeface="Calibri" panose="020F0502020204030204" pitchFamily="34" charset="0"/>
              </a:rPr>
              <a:t>= Medium </a:t>
            </a:r>
            <a:r>
              <a:rPr lang="it-IT" sz="1900" dirty="0" err="1">
                <a:latin typeface="Calibri" panose="020F0502020204030204" pitchFamily="34" charset="0"/>
                <a:cs typeface="Calibri" panose="020F0502020204030204" pitchFamily="34" charset="0"/>
              </a:rPr>
              <a:t>level</a:t>
            </a:r>
            <a:endParaRPr lang="it-IT" sz="1900" dirty="0">
              <a:latin typeface="Calibri" panose="020F0502020204030204" pitchFamily="34" charset="0"/>
              <a:cs typeface="Calibri" panose="020F0502020204030204" pitchFamily="34" charset="0"/>
            </a:endParaRPr>
          </a:p>
          <a:p>
            <a:pPr algn="just"/>
            <a:r>
              <a:rPr lang="it-IT" sz="1900" b="1" dirty="0">
                <a:latin typeface="Calibri" panose="020F0502020204030204" pitchFamily="34" charset="0"/>
                <a:cs typeface="Calibri" panose="020F0502020204030204" pitchFamily="34" charset="0"/>
              </a:rPr>
              <a:t>Class 4 </a:t>
            </a:r>
            <a:r>
              <a:rPr lang="it-IT" sz="1900" dirty="0">
                <a:latin typeface="Calibri" panose="020F0502020204030204" pitchFamily="34" charset="0"/>
                <a:cs typeface="Calibri" panose="020F0502020204030204" pitchFamily="34" charset="0"/>
              </a:rPr>
              <a:t>= Medium-high </a:t>
            </a:r>
            <a:r>
              <a:rPr lang="it-IT" sz="1900" dirty="0" err="1">
                <a:latin typeface="Calibri" panose="020F0502020204030204" pitchFamily="34" charset="0"/>
                <a:cs typeface="Calibri" panose="020F0502020204030204" pitchFamily="34" charset="0"/>
              </a:rPr>
              <a:t>level</a:t>
            </a:r>
            <a:endParaRPr lang="it-IT" sz="1900" dirty="0">
              <a:latin typeface="Calibri" panose="020F0502020204030204" pitchFamily="34" charset="0"/>
              <a:cs typeface="Calibri" panose="020F0502020204030204" pitchFamily="34" charset="0"/>
            </a:endParaRPr>
          </a:p>
          <a:p>
            <a:pPr algn="just"/>
            <a:r>
              <a:rPr lang="it-IT" sz="1900" b="1" dirty="0">
                <a:latin typeface="Calibri" panose="020F0502020204030204" pitchFamily="34" charset="0"/>
                <a:cs typeface="Calibri" panose="020F0502020204030204" pitchFamily="34" charset="0"/>
              </a:rPr>
              <a:t>Class 5</a:t>
            </a:r>
            <a:r>
              <a:rPr lang="it-IT" sz="1900" dirty="0">
                <a:latin typeface="Calibri" panose="020F0502020204030204" pitchFamily="34" charset="0"/>
                <a:cs typeface="Calibri" panose="020F0502020204030204" pitchFamily="34" charset="0"/>
              </a:rPr>
              <a:t> = High </a:t>
            </a:r>
            <a:r>
              <a:rPr lang="it-IT" sz="1900" dirty="0" err="1">
                <a:latin typeface="Calibri" panose="020F0502020204030204" pitchFamily="34" charset="0"/>
                <a:cs typeface="Calibri" panose="020F0502020204030204" pitchFamily="34" charset="0"/>
              </a:rPr>
              <a:t>level</a:t>
            </a:r>
            <a:r>
              <a:rPr lang="it-IT" sz="1900" dirty="0">
                <a:latin typeface="Calibri" panose="020F0502020204030204" pitchFamily="34" charset="0"/>
                <a:cs typeface="Calibri" panose="020F0502020204030204" pitchFamily="34" charset="0"/>
              </a:rPr>
              <a:t> (high </a:t>
            </a:r>
            <a:r>
              <a:rPr lang="it-IT" sz="1900" dirty="0" err="1">
                <a:latin typeface="Calibri" panose="020F0502020204030204" pitchFamily="34" charset="0"/>
                <a:cs typeface="Calibri" panose="020F0502020204030204" pitchFamily="34" charset="0"/>
              </a:rPr>
              <a:t>criticality</a:t>
            </a:r>
            <a:r>
              <a:rPr lang="it-IT" sz="1900" dirty="0">
                <a:latin typeface="Calibri" panose="020F0502020204030204" pitchFamily="34" charset="0"/>
                <a:cs typeface="Calibri" panose="020F0502020204030204" pitchFamily="34" charset="0"/>
              </a:rPr>
              <a:t> </a:t>
            </a:r>
            <a:r>
              <a:rPr lang="it-IT" sz="1900" dirty="0" err="1">
                <a:latin typeface="Calibri" panose="020F0502020204030204" pitchFamily="34" charset="0"/>
                <a:cs typeface="Calibri" panose="020F0502020204030204" pitchFamily="34" charset="0"/>
              </a:rPr>
              <a:t>condition</a:t>
            </a:r>
            <a:r>
              <a:rPr lang="it-IT" sz="1900" dirty="0">
                <a:latin typeface="Calibri" panose="020F0502020204030204" pitchFamily="34" charset="0"/>
                <a:cs typeface="Calibri" panose="020F0502020204030204" pitchFamily="34" charset="0"/>
              </a:rPr>
              <a:t>)</a:t>
            </a:r>
          </a:p>
        </p:txBody>
      </p:sp>
      <p:pic>
        <p:nvPicPr>
          <p:cNvPr id="9" name="Immagine 8">
            <a:extLst>
              <a:ext uri="{FF2B5EF4-FFF2-40B4-BE49-F238E27FC236}">
                <a16:creationId xmlns:a16="http://schemas.microsoft.com/office/drawing/2014/main" id="{3F3CA078-3D34-EF13-C287-EA82CE17E4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234" y="5565691"/>
            <a:ext cx="3258630" cy="640746"/>
          </a:xfrm>
          <a:prstGeom prst="rect">
            <a:avLst/>
          </a:prstGeom>
          <a:noFill/>
          <a:ln>
            <a:noFill/>
          </a:ln>
        </p:spPr>
      </p:pic>
    </p:spTree>
    <p:extLst>
      <p:ext uri="{BB962C8B-B14F-4D97-AF65-F5344CB8AC3E}">
        <p14:creationId xmlns:p14="http://schemas.microsoft.com/office/powerpoint/2010/main" val="76787097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5535</TotalTime>
  <Words>2319</Words>
  <Application>Microsoft Macintosh PowerPoint</Application>
  <PresentationFormat>Widescreen</PresentationFormat>
  <Paragraphs>145</Paragraphs>
  <Slides>17</Slides>
  <Notes>11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17</vt:i4>
      </vt:variant>
    </vt:vector>
  </HeadingPairs>
  <TitlesOfParts>
    <vt:vector size="24" baseType="lpstr">
      <vt:lpstr>Calibri</vt:lpstr>
      <vt:lpstr>Wingdings</vt:lpstr>
      <vt:lpstr>Palatino Linotype</vt:lpstr>
      <vt:lpstr>Arial</vt:lpstr>
      <vt:lpstr>Helvetica</vt:lpstr>
      <vt:lpstr>Office Theme</vt:lpstr>
      <vt:lpstr>1_Office Theme</vt:lpstr>
      <vt:lpstr>SRACC: climatic risk and vulnerability</vt:lpstr>
      <vt:lpstr>Presentazione standard di PowerPoint</vt:lpstr>
      <vt:lpstr>Basic concepts and definitions</vt:lpstr>
      <vt:lpstr>Basic concepts and definitions</vt:lpstr>
      <vt:lpstr>Basic concepts and definitions</vt:lpstr>
      <vt:lpstr>Presentazione standard di PowerPoint</vt:lpstr>
      <vt:lpstr>Presentazione standard di PowerPoint</vt:lpstr>
      <vt:lpstr>The example of the Sardinia Region</vt:lpstr>
      <vt:lpstr>The SRACC – impact chain method</vt:lpstr>
      <vt:lpstr>Presentazione standard di PowerPoint</vt:lpstr>
      <vt:lpstr>Climate indicators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of presentation]</dc:title>
  <dc:creator>user</dc:creator>
  <cp:lastModifiedBy>MARRAS Serena</cp:lastModifiedBy>
  <cp:revision>18</cp:revision>
  <dcterms:created xsi:type="dcterms:W3CDTF">2024-01-03T15:06:47Z</dcterms:created>
  <dcterms:modified xsi:type="dcterms:W3CDTF">2025-02-13T17:12:25Z</dcterms:modified>
</cp:coreProperties>
</file>