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2"/>
  </p:notesMasterIdLst>
  <p:sldIdLst>
    <p:sldId id="256" r:id="rId3"/>
    <p:sldId id="260" r:id="rId4"/>
    <p:sldId id="272" r:id="rId5"/>
    <p:sldId id="261" r:id="rId6"/>
    <p:sldId id="264" r:id="rId7"/>
    <p:sldId id="274" r:id="rId8"/>
    <p:sldId id="275" r:id="rId9"/>
    <p:sldId id="273" r:id="rId10"/>
    <p:sldId id="271" r:id="rId11"/>
  </p:sldIdLst>
  <p:sldSz cx="12192000" cy="6858000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IEGtDv/YZiIgltOoouieljAF7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895"/>
    <a:srgbClr val="FFFFFF"/>
    <a:srgbClr val="F6AD7A"/>
    <a:srgbClr val="95A670"/>
    <a:srgbClr val="8FAD68"/>
    <a:srgbClr val="FEF2CC"/>
    <a:srgbClr val="664576"/>
    <a:srgbClr val="987AB6"/>
    <a:srgbClr val="8C9DD1"/>
    <a:srgbClr val="EE6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6E4BD5-7475-43D7-B9A5-DFBE551C73C3}">
  <a:tblStyle styleId="{6E6E4BD5-7475-43D7-B9A5-DFBE551C73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1837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213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381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FCB9D535-5087-E82C-5653-41EA5CC66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>
            <a:extLst>
              <a:ext uri="{FF2B5EF4-FFF2-40B4-BE49-F238E27FC236}">
                <a16:creationId xmlns:a16="http://schemas.microsoft.com/office/drawing/2014/main" id="{C7137C5E-1368-E68F-F055-D349638C22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4:notes">
            <a:extLst>
              <a:ext uri="{FF2B5EF4-FFF2-40B4-BE49-F238E27FC236}">
                <a16:creationId xmlns:a16="http://schemas.microsoft.com/office/drawing/2014/main" id="{296A0D84-8E8E-5F8D-0110-CC5D63123C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928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36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268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9BDF0081-FE81-EA9F-66EF-A2BB7ECE8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>
            <a:extLst>
              <a:ext uri="{FF2B5EF4-FFF2-40B4-BE49-F238E27FC236}">
                <a16:creationId xmlns:a16="http://schemas.microsoft.com/office/drawing/2014/main" id="{33F1CA74-6CEA-3CDD-4FF3-EAC5F33A8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6:notes">
            <a:extLst>
              <a:ext uri="{FF2B5EF4-FFF2-40B4-BE49-F238E27FC236}">
                <a16:creationId xmlns:a16="http://schemas.microsoft.com/office/drawing/2014/main" id="{DA3007F7-B884-C4B3-A524-C240FAF13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984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F600D512-93BF-FAB5-6A4A-92232C356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>
            <a:extLst>
              <a:ext uri="{FF2B5EF4-FFF2-40B4-BE49-F238E27FC236}">
                <a16:creationId xmlns:a16="http://schemas.microsoft.com/office/drawing/2014/main" id="{E3C5AD4B-E24C-AD76-5D78-D42843600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6:notes">
            <a:extLst>
              <a:ext uri="{FF2B5EF4-FFF2-40B4-BE49-F238E27FC236}">
                <a16:creationId xmlns:a16="http://schemas.microsoft.com/office/drawing/2014/main" id="{FA609A80-5B2F-A21A-72FE-D5E2B54A1D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036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128048A9-6999-614E-987C-724F30221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>
            <a:extLst>
              <a:ext uri="{FF2B5EF4-FFF2-40B4-BE49-F238E27FC236}">
                <a16:creationId xmlns:a16="http://schemas.microsoft.com/office/drawing/2014/main" id="{6953588A-DC85-120A-EAF3-B28CB5A5E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6:notes">
            <a:extLst>
              <a:ext uri="{FF2B5EF4-FFF2-40B4-BE49-F238E27FC236}">
                <a16:creationId xmlns:a16="http://schemas.microsoft.com/office/drawing/2014/main" id="{7E89B555-5E16-7164-06A6-CB7E8F52A0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187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19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 slide">
    <p:bg>
      <p:bgPr>
        <a:solidFill>
          <a:srgbClr val="F4DD5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5"/>
          <p:cNvSpPr/>
          <p:nvPr/>
        </p:nvSpPr>
        <p:spPr>
          <a:xfrm flipH="1">
            <a:off x="-1" y="5864990"/>
            <a:ext cx="9571319" cy="998064"/>
          </a:xfrm>
          <a:custGeom>
            <a:avLst/>
            <a:gdLst/>
            <a:ahLst/>
            <a:cxnLst/>
            <a:rect l="l" t="t" r="r" b="b"/>
            <a:pathLst>
              <a:path w="10337462" h="998064" extrusionOk="0">
                <a:moveTo>
                  <a:pt x="0" y="993604"/>
                </a:moveTo>
                <a:lnTo>
                  <a:pt x="525192" y="0"/>
                </a:lnTo>
                <a:lnTo>
                  <a:pt x="10337088" y="10846"/>
                </a:lnTo>
                <a:cubicBezTo>
                  <a:pt x="10338690" y="338432"/>
                  <a:pt x="10334532" y="670478"/>
                  <a:pt x="10336134" y="998064"/>
                </a:cubicBezTo>
                <a:lnTo>
                  <a:pt x="0" y="993604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5"/>
          <p:cNvSpPr/>
          <p:nvPr/>
        </p:nvSpPr>
        <p:spPr>
          <a:xfrm>
            <a:off x="6082641" y="-3424"/>
            <a:ext cx="6122806" cy="6867479"/>
          </a:xfrm>
          <a:custGeom>
            <a:avLst/>
            <a:gdLst/>
            <a:ahLst/>
            <a:cxnLst/>
            <a:rect l="l" t="t" r="r" b="b"/>
            <a:pathLst>
              <a:path w="180532" h="207900" extrusionOk="0">
                <a:moveTo>
                  <a:pt x="0" y="117"/>
                </a:moveTo>
                <a:lnTo>
                  <a:pt x="101450" y="207866"/>
                </a:lnTo>
                <a:lnTo>
                  <a:pt x="180532" y="207900"/>
                </a:lnTo>
                <a:lnTo>
                  <a:pt x="180286" y="0"/>
                </a:lnTo>
                <a:lnTo>
                  <a:pt x="0" y="1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" name="Google Shape;9;p15"/>
          <p:cNvSpPr/>
          <p:nvPr/>
        </p:nvSpPr>
        <p:spPr>
          <a:xfrm flipH="1">
            <a:off x="1371299" y="5447683"/>
            <a:ext cx="10821546" cy="460393"/>
          </a:xfrm>
          <a:custGeom>
            <a:avLst/>
            <a:gdLst/>
            <a:ahLst/>
            <a:cxnLst/>
            <a:rect l="l" t="t" r="r" b="b"/>
            <a:pathLst>
              <a:path w="10821546" h="526760" extrusionOk="0">
                <a:moveTo>
                  <a:pt x="0" y="526760"/>
                </a:moveTo>
                <a:cubicBezTo>
                  <a:pt x="186" y="351173"/>
                  <a:pt x="371" y="175587"/>
                  <a:pt x="557" y="0"/>
                </a:cubicBezTo>
                <a:lnTo>
                  <a:pt x="10821546" y="9939"/>
                </a:lnTo>
                <a:lnTo>
                  <a:pt x="10612491" y="493397"/>
                </a:lnTo>
                <a:lnTo>
                  <a:pt x="0" y="52676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1371299" y="1851391"/>
            <a:ext cx="10513492" cy="228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1371299" y="4210138"/>
            <a:ext cx="10513491" cy="62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000" b="0" i="0" u="none" strike="noStrike" cap="none">
                <a:solidFill>
                  <a:srgbClr val="2EB4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2"/>
          </p:nvPr>
        </p:nvSpPr>
        <p:spPr>
          <a:xfrm>
            <a:off x="9701834" y="274508"/>
            <a:ext cx="2183381" cy="60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3"/>
          </p:nvPr>
        </p:nvSpPr>
        <p:spPr>
          <a:xfrm>
            <a:off x="1370454" y="4905326"/>
            <a:ext cx="10514336" cy="55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/>
          <p:nvPr/>
        </p:nvSpPr>
        <p:spPr>
          <a:xfrm>
            <a:off x="178113" y="191528"/>
            <a:ext cx="1743150" cy="17431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48" y="329650"/>
            <a:ext cx="1458642" cy="145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ack cover">
    <p:bg>
      <p:bgPr>
        <a:solidFill>
          <a:srgbClr val="F4DD5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/>
          <p:nvPr/>
        </p:nvSpPr>
        <p:spPr>
          <a:xfrm>
            <a:off x="-12399" y="-2167"/>
            <a:ext cx="4341500" cy="6877301"/>
          </a:xfrm>
          <a:custGeom>
            <a:avLst/>
            <a:gdLst/>
            <a:ahLst/>
            <a:cxnLst/>
            <a:rect l="l" t="t" r="r" b="b"/>
            <a:pathLst>
              <a:path w="130245" h="206319" extrusionOk="0">
                <a:moveTo>
                  <a:pt x="130245" y="206319"/>
                </a:moveTo>
                <a:lnTo>
                  <a:pt x="23918" y="213"/>
                </a:lnTo>
                <a:lnTo>
                  <a:pt x="0" y="0"/>
                </a:lnTo>
                <a:cubicBezTo>
                  <a:pt x="441" y="69461"/>
                  <a:pt x="-264" y="136552"/>
                  <a:pt x="177" y="206013"/>
                </a:cubicBezTo>
                <a:lnTo>
                  <a:pt x="130245" y="2063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6"/>
          <p:cNvSpPr/>
          <p:nvPr/>
        </p:nvSpPr>
        <p:spPr>
          <a:xfrm flipH="1">
            <a:off x="4461" y="-98"/>
            <a:ext cx="1244315" cy="998800"/>
          </a:xfrm>
          <a:custGeom>
            <a:avLst/>
            <a:gdLst/>
            <a:ahLst/>
            <a:cxnLst/>
            <a:rect l="l" t="t" r="r" b="b"/>
            <a:pathLst>
              <a:path w="1244315" h="998800" extrusionOk="0">
                <a:moveTo>
                  <a:pt x="0" y="998800"/>
                </a:moveTo>
                <a:lnTo>
                  <a:pt x="514801" y="0"/>
                </a:lnTo>
                <a:lnTo>
                  <a:pt x="1244315" y="3337"/>
                </a:lnTo>
                <a:lnTo>
                  <a:pt x="1243448" y="998800"/>
                </a:lnTo>
                <a:lnTo>
                  <a:pt x="0" y="998800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/>
          <p:nvPr/>
        </p:nvSpPr>
        <p:spPr>
          <a:xfrm flipH="1">
            <a:off x="628409" y="-1"/>
            <a:ext cx="690653" cy="998703"/>
          </a:xfrm>
          <a:custGeom>
            <a:avLst/>
            <a:gdLst/>
            <a:ahLst/>
            <a:cxnLst/>
            <a:rect l="l" t="t" r="r" b="b"/>
            <a:pathLst>
              <a:path w="690653" h="998703" extrusionOk="0">
                <a:moveTo>
                  <a:pt x="0" y="998702"/>
                </a:moveTo>
                <a:lnTo>
                  <a:pt x="518052" y="0"/>
                </a:lnTo>
                <a:lnTo>
                  <a:pt x="690653" y="0"/>
                </a:lnTo>
                <a:lnTo>
                  <a:pt x="175458" y="998703"/>
                </a:lnTo>
                <a:lnTo>
                  <a:pt x="0" y="99870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6"/>
          <p:cNvSpPr/>
          <p:nvPr/>
        </p:nvSpPr>
        <p:spPr>
          <a:xfrm flipH="1">
            <a:off x="2063754" y="6566424"/>
            <a:ext cx="10128246" cy="315952"/>
          </a:xfrm>
          <a:custGeom>
            <a:avLst/>
            <a:gdLst/>
            <a:ahLst/>
            <a:cxnLst/>
            <a:rect l="l" t="t" r="r" b="b"/>
            <a:pathLst>
              <a:path w="10979288" h="315952" extrusionOk="0">
                <a:moveTo>
                  <a:pt x="1971" y="315952"/>
                </a:moveTo>
                <a:cubicBezTo>
                  <a:pt x="3400" y="214619"/>
                  <a:pt x="-1147" y="101333"/>
                  <a:pt x="282" y="0"/>
                </a:cubicBezTo>
                <a:lnTo>
                  <a:pt x="10979288" y="0"/>
                </a:lnTo>
                <a:lnTo>
                  <a:pt x="10822600" y="304000"/>
                </a:lnTo>
                <a:lnTo>
                  <a:pt x="1971" y="31595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600" y="1185351"/>
            <a:ext cx="1174853" cy="117583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6093069" y="5379789"/>
            <a:ext cx="5756030" cy="5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B4A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EB4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6093069" y="4868093"/>
            <a:ext cx="5756030" cy="5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E6E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>
            <a:spLocks noGrp="1"/>
          </p:cNvSpPr>
          <p:nvPr>
            <p:ph type="body" idx="3"/>
          </p:nvPr>
        </p:nvSpPr>
        <p:spPr>
          <a:xfrm>
            <a:off x="4140200" y="3803942"/>
            <a:ext cx="7708899" cy="10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  <a:defRPr sz="6000" b="1" i="0" u="none" strike="noStrike" cap="none">
                <a:solidFill>
                  <a:srgbClr val="62C0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6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inside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>
          <a:xfrm>
            <a:off x="-1298" y="-14867"/>
            <a:ext cx="5462299" cy="6872867"/>
          </a:xfrm>
          <a:custGeom>
            <a:avLst/>
            <a:gdLst/>
            <a:ahLst/>
            <a:cxnLst/>
            <a:rect l="l" t="t" r="r" b="b"/>
            <a:pathLst>
              <a:path w="163869" h="206186" extrusionOk="0">
                <a:moveTo>
                  <a:pt x="163869" y="206186"/>
                </a:moveTo>
                <a:lnTo>
                  <a:pt x="57603" y="0"/>
                </a:lnTo>
                <a:lnTo>
                  <a:pt x="138" y="153"/>
                </a:lnTo>
                <a:cubicBezTo>
                  <a:pt x="-189" y="68978"/>
                  <a:pt x="171" y="137214"/>
                  <a:pt x="138" y="206137"/>
                </a:cubicBezTo>
                <a:lnTo>
                  <a:pt x="163869" y="206186"/>
                </a:lnTo>
                <a:close/>
              </a:path>
            </a:pathLst>
          </a:custGeom>
          <a:solidFill>
            <a:srgbClr val="2EB4A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9"/>
          <p:cNvSpPr/>
          <p:nvPr/>
        </p:nvSpPr>
        <p:spPr>
          <a:xfrm flipH="1">
            <a:off x="-2906" y="-19667"/>
            <a:ext cx="2448640" cy="1005332"/>
          </a:xfrm>
          <a:custGeom>
            <a:avLst/>
            <a:gdLst/>
            <a:ahLst/>
            <a:cxnLst/>
            <a:rect l="l" t="t" r="r" b="b"/>
            <a:pathLst>
              <a:path w="2448640" h="1005332" extrusionOk="0">
                <a:moveTo>
                  <a:pt x="0" y="998800"/>
                </a:moveTo>
                <a:lnTo>
                  <a:pt x="514801" y="0"/>
                </a:lnTo>
                <a:lnTo>
                  <a:pt x="2447051" y="13063"/>
                </a:lnTo>
                <a:cubicBezTo>
                  <a:pt x="2445268" y="342731"/>
                  <a:pt x="2450016" y="675664"/>
                  <a:pt x="2448233" y="1005332"/>
                </a:cubicBezTo>
                <a:lnTo>
                  <a:pt x="0" y="998800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1320500" y="1295400"/>
            <a:ext cx="9790800" cy="456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▸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/>
          <p:nvPr/>
        </p:nvSpPr>
        <p:spPr>
          <a:xfrm flipH="1">
            <a:off x="1921263" y="-19667"/>
            <a:ext cx="994400" cy="998800"/>
          </a:xfrm>
          <a:prstGeom prst="parallelogram">
            <a:avLst>
              <a:gd name="adj" fmla="val 51542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9"/>
          <p:cNvSpPr/>
          <p:nvPr/>
        </p:nvSpPr>
        <p:spPr>
          <a:xfrm flipH="1">
            <a:off x="9047799" y="5857075"/>
            <a:ext cx="3148940" cy="1006382"/>
          </a:xfrm>
          <a:custGeom>
            <a:avLst/>
            <a:gdLst/>
            <a:ahLst/>
            <a:cxnLst/>
            <a:rect l="l" t="t" r="r" b="b"/>
            <a:pathLst>
              <a:path w="3148940" h="1006382" extrusionOk="0">
                <a:moveTo>
                  <a:pt x="3170" y="1006382"/>
                </a:moveTo>
                <a:cubicBezTo>
                  <a:pt x="5931" y="672560"/>
                  <a:pt x="-2180" y="344486"/>
                  <a:pt x="581" y="0"/>
                </a:cubicBezTo>
                <a:lnTo>
                  <a:pt x="3148940" y="2458"/>
                </a:lnTo>
                <a:lnTo>
                  <a:pt x="2634139" y="1001258"/>
                </a:lnTo>
                <a:lnTo>
                  <a:pt x="3170" y="1006382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/>
          <p:nvPr/>
        </p:nvSpPr>
        <p:spPr>
          <a:xfrm flipH="1">
            <a:off x="8581396" y="5859533"/>
            <a:ext cx="994400" cy="998800"/>
          </a:xfrm>
          <a:prstGeom prst="parallelogram">
            <a:avLst>
              <a:gd name="adj" fmla="val 51542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2" y="153665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2915663" y="87360"/>
            <a:ext cx="8195638" cy="89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Agreement No. 101112972</a:t>
            </a: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slide5">
  <p:cSld name="Inside slide5">
    <p:bg>
      <p:bgPr>
        <a:solidFill>
          <a:srgbClr val="EE6E5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/>
          <p:nvPr/>
        </p:nvSpPr>
        <p:spPr>
          <a:xfrm>
            <a:off x="6508376" y="-3622"/>
            <a:ext cx="5683624" cy="6877251"/>
          </a:xfrm>
          <a:custGeom>
            <a:avLst/>
            <a:gdLst/>
            <a:ahLst/>
            <a:cxnLst/>
            <a:rect l="l" t="t" r="r" b="b"/>
            <a:pathLst>
              <a:path w="164592" h="208898" extrusionOk="0">
                <a:moveTo>
                  <a:pt x="0" y="0"/>
                </a:moveTo>
                <a:lnTo>
                  <a:pt x="107442" y="208898"/>
                </a:lnTo>
                <a:lnTo>
                  <a:pt x="164592" y="208898"/>
                </a:lnTo>
                <a:lnTo>
                  <a:pt x="164592" y="110"/>
                </a:lnTo>
                <a:lnTo>
                  <a:pt x="0" y="0"/>
                </a:lnTo>
                <a:close/>
              </a:path>
            </a:pathLst>
          </a:custGeom>
          <a:solidFill>
            <a:srgbClr val="F4DD51"/>
          </a:solidFill>
          <a:ln>
            <a:noFill/>
          </a:ln>
        </p:spPr>
      </p:sp>
      <p:sp>
        <p:nvSpPr>
          <p:cNvPr id="81" name="Google Shape;81;p23"/>
          <p:cNvSpPr/>
          <p:nvPr/>
        </p:nvSpPr>
        <p:spPr>
          <a:xfrm>
            <a:off x="384102" y="3619500"/>
            <a:ext cx="2583543" cy="26016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3330853" y="1017814"/>
            <a:ext cx="2583543" cy="26016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6277604" y="3619500"/>
            <a:ext cx="2583543" cy="26016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9224355" y="1017814"/>
            <a:ext cx="2583543" cy="26016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3330854" y="2538130"/>
            <a:ext cx="2593324" cy="4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C08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2C0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2"/>
          </p:nvPr>
        </p:nvSpPr>
        <p:spPr>
          <a:xfrm>
            <a:off x="3330850" y="2092703"/>
            <a:ext cx="2583544" cy="4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15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161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3"/>
          </p:nvPr>
        </p:nvSpPr>
        <p:spPr>
          <a:xfrm>
            <a:off x="9224356" y="2559709"/>
            <a:ext cx="2593324" cy="4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C08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2C0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4"/>
          </p:nvPr>
        </p:nvSpPr>
        <p:spPr>
          <a:xfrm>
            <a:off x="9224351" y="2114282"/>
            <a:ext cx="2583545" cy="4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15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161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5"/>
          </p:nvPr>
        </p:nvSpPr>
        <p:spPr>
          <a:xfrm>
            <a:off x="384105" y="5109515"/>
            <a:ext cx="2593324" cy="4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C08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2C0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6"/>
          </p:nvPr>
        </p:nvSpPr>
        <p:spPr>
          <a:xfrm>
            <a:off x="384101" y="4664088"/>
            <a:ext cx="2593328" cy="4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15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161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7"/>
          </p:nvPr>
        </p:nvSpPr>
        <p:spPr>
          <a:xfrm>
            <a:off x="6277607" y="5131094"/>
            <a:ext cx="2593324" cy="4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C08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2C0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8"/>
          </p:nvPr>
        </p:nvSpPr>
        <p:spPr>
          <a:xfrm>
            <a:off x="6277603" y="4685667"/>
            <a:ext cx="2593328" cy="4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15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161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Google Shape;9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3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32" y="166365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3"/>
          <p:cNvSpPr>
            <a:spLocks noGrp="1"/>
          </p:cNvSpPr>
          <p:nvPr>
            <p:ph type="pic" idx="9"/>
          </p:nvPr>
        </p:nvSpPr>
        <p:spPr>
          <a:xfrm>
            <a:off x="384100" y="1017814"/>
            <a:ext cx="2583542" cy="2601686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3"/>
          <p:cNvSpPr>
            <a:spLocks noGrp="1"/>
          </p:cNvSpPr>
          <p:nvPr>
            <p:ph type="pic" idx="13"/>
          </p:nvPr>
        </p:nvSpPr>
        <p:spPr>
          <a:xfrm>
            <a:off x="3321069" y="3619500"/>
            <a:ext cx="2593322" cy="2601686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3"/>
          <p:cNvSpPr>
            <a:spLocks noGrp="1"/>
          </p:cNvSpPr>
          <p:nvPr>
            <p:ph type="pic" idx="14"/>
          </p:nvPr>
        </p:nvSpPr>
        <p:spPr>
          <a:xfrm>
            <a:off x="6256709" y="999889"/>
            <a:ext cx="2593322" cy="2601686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3"/>
          <p:cNvSpPr>
            <a:spLocks noGrp="1"/>
          </p:cNvSpPr>
          <p:nvPr>
            <p:ph type="pic" idx="15"/>
          </p:nvPr>
        </p:nvSpPr>
        <p:spPr>
          <a:xfrm>
            <a:off x="9234139" y="3636305"/>
            <a:ext cx="2583541" cy="260168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3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slide6">
  <p:cSld name="Inside slide6">
    <p:bg>
      <p:bgPr>
        <a:solidFill>
          <a:schemeClr val="lt1">
            <a:alpha val="41568"/>
          </a:schemeClr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1607645" y="1748733"/>
            <a:ext cx="10099215" cy="437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▸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 flipH="1">
            <a:off x="-2123" y="-8729"/>
            <a:ext cx="1403423" cy="965799"/>
          </a:xfrm>
          <a:custGeom>
            <a:avLst/>
            <a:gdLst/>
            <a:ahLst/>
            <a:cxnLst/>
            <a:rect l="l" t="t" r="r" b="b"/>
            <a:pathLst>
              <a:path w="1403423" h="965799" extrusionOk="0">
                <a:moveTo>
                  <a:pt x="0" y="965799"/>
                </a:moveTo>
                <a:lnTo>
                  <a:pt x="491180" y="0"/>
                </a:lnTo>
                <a:lnTo>
                  <a:pt x="1402581" y="3643"/>
                </a:lnTo>
                <a:cubicBezTo>
                  <a:pt x="1405219" y="325576"/>
                  <a:pt x="1400572" y="643866"/>
                  <a:pt x="1403210" y="965799"/>
                </a:cubicBezTo>
                <a:lnTo>
                  <a:pt x="0" y="965799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/>
          <p:nvPr/>
        </p:nvSpPr>
        <p:spPr>
          <a:xfrm flipH="1">
            <a:off x="900332" y="-8942"/>
            <a:ext cx="672985" cy="966013"/>
          </a:xfrm>
          <a:custGeom>
            <a:avLst/>
            <a:gdLst/>
            <a:ahLst/>
            <a:cxnLst/>
            <a:rect l="l" t="t" r="r" b="b"/>
            <a:pathLst>
              <a:path w="672985" h="966013" extrusionOk="0">
                <a:moveTo>
                  <a:pt x="0" y="966013"/>
                </a:moveTo>
                <a:lnTo>
                  <a:pt x="500247" y="0"/>
                </a:lnTo>
                <a:lnTo>
                  <a:pt x="672985" y="0"/>
                </a:lnTo>
                <a:lnTo>
                  <a:pt x="172738" y="966013"/>
                </a:lnTo>
                <a:lnTo>
                  <a:pt x="0" y="96601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/>
          <p:nvPr/>
        </p:nvSpPr>
        <p:spPr>
          <a:xfrm flipH="1">
            <a:off x="1170459" y="179791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F4D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/>
          <p:nvPr/>
        </p:nvSpPr>
        <p:spPr>
          <a:xfrm flipH="1">
            <a:off x="10652214" y="176525"/>
            <a:ext cx="1542234" cy="1002065"/>
          </a:xfrm>
          <a:custGeom>
            <a:avLst/>
            <a:gdLst/>
            <a:ahLst/>
            <a:cxnLst/>
            <a:rect l="l" t="t" r="r" b="b"/>
            <a:pathLst>
              <a:path w="1542234" h="1002065" extrusionOk="0">
                <a:moveTo>
                  <a:pt x="0" y="1002065"/>
                </a:moveTo>
                <a:cubicBezTo>
                  <a:pt x="694" y="668043"/>
                  <a:pt x="1389" y="334022"/>
                  <a:pt x="2083" y="0"/>
                </a:cubicBezTo>
                <a:lnTo>
                  <a:pt x="1542234" y="3265"/>
                </a:lnTo>
                <a:lnTo>
                  <a:pt x="1027433" y="1002065"/>
                </a:lnTo>
                <a:lnTo>
                  <a:pt x="0" y="100206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EE6E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1534911" y="208820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2" y="166365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 flipH="1">
            <a:off x="2173778" y="6548485"/>
            <a:ext cx="10023137" cy="310039"/>
          </a:xfrm>
          <a:custGeom>
            <a:avLst/>
            <a:gdLst/>
            <a:ahLst/>
            <a:cxnLst/>
            <a:rect l="l" t="t" r="r" b="b"/>
            <a:pathLst>
              <a:path w="10023137" h="310039" extrusionOk="0">
                <a:moveTo>
                  <a:pt x="0" y="310039"/>
                </a:moveTo>
                <a:cubicBezTo>
                  <a:pt x="7598" y="161450"/>
                  <a:pt x="-783" y="407266"/>
                  <a:pt x="1958" y="183747"/>
                </a:cubicBezTo>
                <a:cubicBezTo>
                  <a:pt x="1215" y="149131"/>
                  <a:pt x="6271" y="34616"/>
                  <a:pt x="5528" y="0"/>
                </a:cubicBezTo>
                <a:lnTo>
                  <a:pt x="10023137" y="5919"/>
                </a:lnTo>
                <a:lnTo>
                  <a:pt x="9866449" y="309919"/>
                </a:lnTo>
                <a:lnTo>
                  <a:pt x="0" y="310039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Agreement No. 101112972</a:t>
            </a: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Inside slide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-4469" y="-8567"/>
            <a:ext cx="4336937" cy="6884067"/>
          </a:xfrm>
          <a:custGeom>
            <a:avLst/>
            <a:gdLst/>
            <a:ahLst/>
            <a:cxnLst/>
            <a:rect l="l" t="t" r="r" b="b"/>
            <a:pathLst>
              <a:path w="132254" h="206522" extrusionOk="0">
                <a:moveTo>
                  <a:pt x="132254" y="206522"/>
                </a:moveTo>
                <a:lnTo>
                  <a:pt x="24812" y="0"/>
                </a:lnTo>
                <a:lnTo>
                  <a:pt x="0" y="78"/>
                </a:lnTo>
                <a:cubicBezTo>
                  <a:pt x="106" y="68757"/>
                  <a:pt x="-40" y="137435"/>
                  <a:pt x="66" y="206114"/>
                </a:cubicBezTo>
                <a:lnTo>
                  <a:pt x="132254" y="206522"/>
                </a:lnTo>
                <a:close/>
              </a:path>
            </a:pathLst>
          </a:custGeom>
          <a:solidFill>
            <a:srgbClr val="2EB4A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/>
          <p:nvPr/>
        </p:nvSpPr>
        <p:spPr>
          <a:xfrm flipH="1">
            <a:off x="793200" y="0"/>
            <a:ext cx="691200" cy="998800"/>
          </a:xfrm>
          <a:prstGeom prst="parallelogram">
            <a:avLst>
              <a:gd name="adj" fmla="val 75009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2" y="166365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1534911" y="208820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6812411" y="1748733"/>
            <a:ext cx="4909200" cy="3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▸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7"/>
          <p:cNvSpPr>
            <a:spLocks noGrp="1"/>
          </p:cNvSpPr>
          <p:nvPr>
            <p:ph type="pic" idx="2"/>
          </p:nvPr>
        </p:nvSpPr>
        <p:spPr>
          <a:xfrm>
            <a:off x="1571176" y="1748733"/>
            <a:ext cx="4941919" cy="3813867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7"/>
          <p:cNvSpPr/>
          <p:nvPr/>
        </p:nvSpPr>
        <p:spPr>
          <a:xfrm flipH="1">
            <a:off x="1647376" y="5875067"/>
            <a:ext cx="9931400" cy="998800"/>
          </a:xfrm>
          <a:custGeom>
            <a:avLst/>
            <a:gdLst/>
            <a:ahLst/>
            <a:cxnLst/>
            <a:rect l="l" t="t" r="r" b="b"/>
            <a:pathLst>
              <a:path w="9931400" h="998800" extrusionOk="0">
                <a:moveTo>
                  <a:pt x="0" y="998800"/>
                </a:moveTo>
                <a:lnTo>
                  <a:pt x="514801" y="0"/>
                </a:lnTo>
                <a:lnTo>
                  <a:pt x="9931400" y="0"/>
                </a:lnTo>
                <a:lnTo>
                  <a:pt x="9492799" y="998800"/>
                </a:lnTo>
                <a:lnTo>
                  <a:pt x="0" y="998800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/>
          <p:nvPr/>
        </p:nvSpPr>
        <p:spPr>
          <a:xfrm flipH="1">
            <a:off x="9083805" y="5873887"/>
            <a:ext cx="3113948" cy="999979"/>
          </a:xfrm>
          <a:custGeom>
            <a:avLst/>
            <a:gdLst/>
            <a:ahLst/>
            <a:cxnLst/>
            <a:rect l="l" t="t" r="r" b="b"/>
            <a:pathLst>
              <a:path w="3113948" h="999979" extrusionOk="0">
                <a:moveTo>
                  <a:pt x="0" y="995241"/>
                </a:moveTo>
                <a:cubicBezTo>
                  <a:pt x="19" y="662308"/>
                  <a:pt x="4775" y="332933"/>
                  <a:pt x="4794" y="0"/>
                </a:cubicBezTo>
                <a:lnTo>
                  <a:pt x="3113948" y="1179"/>
                </a:lnTo>
                <a:lnTo>
                  <a:pt x="2611931" y="999979"/>
                </a:lnTo>
                <a:lnTo>
                  <a:pt x="0" y="99524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ctrTitle"/>
          </p:nvPr>
        </p:nvSpPr>
        <p:spPr>
          <a:xfrm>
            <a:off x="1371300" y="1851399"/>
            <a:ext cx="10513500" cy="2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3800" dirty="0"/>
              <a:t>Characterization of Landscapes and Key Community Systems (KCS)</a:t>
            </a:r>
            <a:endParaRPr lang="it-IT" sz="3800" dirty="0"/>
          </a:p>
        </p:txBody>
      </p:sp>
      <p:sp>
        <p:nvSpPr>
          <p:cNvPr id="169" name="Google Shape;169;p1"/>
          <p:cNvSpPr txBox="1">
            <a:spLocks noGrp="1"/>
          </p:cNvSpPr>
          <p:nvPr>
            <p:ph type="body" idx="2"/>
          </p:nvPr>
        </p:nvSpPr>
        <p:spPr>
          <a:xfrm>
            <a:off x="10079100" y="91325"/>
            <a:ext cx="2112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dirty="0"/>
              <a:t>Partner logo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6" name="Ορθογώνιο 15"/>
          <p:cNvSpPr/>
          <p:nvPr/>
        </p:nvSpPr>
        <p:spPr>
          <a:xfrm>
            <a:off x="0" y="6204155"/>
            <a:ext cx="2074606" cy="653845"/>
          </a:xfrm>
          <a:prstGeom prst="rect">
            <a:avLst/>
          </a:prstGeom>
          <a:solidFill>
            <a:srgbClr val="EE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9"/>
          <a:stretch/>
        </p:blipFill>
        <p:spPr>
          <a:xfrm>
            <a:off x="6764594" y="5455168"/>
            <a:ext cx="3362631" cy="1767136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6095999"/>
            <a:ext cx="2611875" cy="58252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55" y="5977687"/>
            <a:ext cx="3152775" cy="819150"/>
          </a:xfrm>
          <a:prstGeom prst="rect">
            <a:avLst/>
          </a:prstGeom>
        </p:spPr>
      </p:pic>
      <p:pic>
        <p:nvPicPr>
          <p:cNvPr id="1026" name="Picture 2" descr="CMCC Foundation">
            <a:extLst>
              <a:ext uri="{FF2B5EF4-FFF2-40B4-BE49-F238E27FC236}">
                <a16:creationId xmlns:a16="http://schemas.microsoft.com/office/drawing/2014/main" id="{25F3A04C-F249-3F10-B448-93982E637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5" b="36376"/>
          <a:stretch/>
        </p:blipFill>
        <p:spPr bwMode="auto">
          <a:xfrm>
            <a:off x="9354312" y="145689"/>
            <a:ext cx="2837688" cy="8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9A0A1C-FD29-A824-1895-E64E0AC25D8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it-IT" dirty="0"/>
              <a:t>Marta Debolini, CMCC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A0205939-8999-DDB9-5232-CAB2788E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454" y="3916036"/>
            <a:ext cx="10513491" cy="623475"/>
          </a:xfrm>
        </p:spPr>
        <p:txBody>
          <a:bodyPr/>
          <a:lstStyle/>
          <a:p>
            <a:r>
              <a:rPr lang="it-IT" sz="2400" dirty="0"/>
              <a:t>Massama, </a:t>
            </a:r>
            <a:r>
              <a:rPr lang="en-US" sz="2400" dirty="0"/>
              <a:t>January 30, 2025</a:t>
            </a:r>
            <a:br>
              <a:rPr lang="en-US" sz="2400" dirty="0"/>
            </a:br>
            <a:r>
              <a:rPr lang="en-US" sz="2400" dirty="0"/>
              <a:t>The Future of Beaches and Coastal Ecosystems in Sardinia: What Actions to Face Climate Challenges?</a:t>
            </a:r>
            <a:endParaRPr lang="it-IT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 txBox="1">
            <a:spLocks noGrp="1"/>
          </p:cNvSpPr>
          <p:nvPr>
            <p:ph type="body" idx="1"/>
          </p:nvPr>
        </p:nvSpPr>
        <p:spPr>
          <a:xfrm>
            <a:off x="1320500" y="1473958"/>
            <a:ext cx="97908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"landscape" refers to a specific part of a territory as perceived by people, whose character results from the interaction of natural and/or human factors.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Landscapes play important cultural, ecological, environmental, and social functions and represent a valuable resource for economic activities.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properly safeguarded, managed, and planned, landscapes can contribute to job creation.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They shape local cultures and are a fundamental component of Europe's cultural and natural heritage, contributing to human well-being, satisfaction, and European identity.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Landscapes are a key element of quality of life everywhere—whether in urban or rural areas, degraded zones, or high-value landscapes, including both exceptional places and everyday environments.</a:t>
            </a:r>
            <a:endParaRPr i="0" dirty="0"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/>
          </p:nvPr>
        </p:nvSpPr>
        <p:spPr>
          <a:xfrm>
            <a:off x="2988859" y="232012"/>
            <a:ext cx="86454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dirty="0"/>
              <a:t>The </a:t>
            </a:r>
            <a:r>
              <a:rPr lang="it-IT" dirty="0" err="1"/>
              <a:t>landscape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7" y="6330210"/>
            <a:ext cx="391790" cy="391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500A1BDF-FFA3-811B-7DE7-48F7814D5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>
            <a:extLst>
              <a:ext uri="{FF2B5EF4-FFF2-40B4-BE49-F238E27FC236}">
                <a16:creationId xmlns:a16="http://schemas.microsoft.com/office/drawing/2014/main" id="{93C294E1-5D90-80B7-FCA6-4270C834AF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20500" y="1263646"/>
            <a:ext cx="97908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characterization of landscapes is a process that identifies, describes, and classifies their physical, ecological, and cultural attributes.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This process integrates spatial data, topography, land use, vegetation, and hydrology, aiming to understand how landscapes influence and are influenced by climate.</a:t>
            </a:r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l">
              <a:buNone/>
            </a:pPr>
            <a:endParaRPr lang="it-IT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Why is Landscape Characterization Important?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Identifies vulnerabilities and strengths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ecosytems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Provides insights for sustainable land management practices.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Guides territorial planning to mitigate climate risks.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Supports the conservation of biodiversity and ecosystem services. </a:t>
            </a:r>
          </a:p>
          <a:p>
            <a:pPr marL="0" indent="0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232" name="Google Shape;232;p4">
            <a:extLst>
              <a:ext uri="{FF2B5EF4-FFF2-40B4-BE49-F238E27FC236}">
                <a16:creationId xmlns:a16="http://schemas.microsoft.com/office/drawing/2014/main" id="{A06D9F68-E6E4-EC35-33A1-CF19C3DC3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8859" y="232012"/>
            <a:ext cx="86454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dirty="0" err="1"/>
              <a:t>Landscape</a:t>
            </a:r>
            <a:r>
              <a:rPr lang="it-IT" dirty="0"/>
              <a:t> </a:t>
            </a:r>
            <a:r>
              <a:rPr lang="it-IT" dirty="0" err="1"/>
              <a:t>Characterization</a:t>
            </a:r>
            <a:endParaRPr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EA2E93D-666B-E461-DE30-9B3031762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7" y="6330210"/>
            <a:ext cx="391790" cy="3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body" idx="7"/>
          </p:nvPr>
        </p:nvSpPr>
        <p:spPr>
          <a:xfrm>
            <a:off x="6277607" y="5131094"/>
            <a:ext cx="25932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C08D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8"/>
          </p:nvPr>
        </p:nvSpPr>
        <p:spPr>
          <a:xfrm>
            <a:off x="6277603" y="4685667"/>
            <a:ext cx="25932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152"/>
              </a:buClr>
              <a:buSzPts val="2400"/>
              <a:buFont typeface="Arial"/>
              <a:buNone/>
            </a:pPr>
            <a:endParaRPr/>
          </a:p>
        </p:txBody>
      </p:sp>
      <p:pic>
        <p:nvPicPr>
          <p:cNvPr id="251" name="Google Shape;251;p30" descr="B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5054" y="3952800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7" y="6330210"/>
            <a:ext cx="391790" cy="391790"/>
          </a:xfrm>
          <a:prstGeom prst="rect">
            <a:avLst/>
          </a:prstGeom>
        </p:spPr>
      </p:pic>
      <p:pic>
        <p:nvPicPr>
          <p:cNvPr id="2050" name="Picture 2" descr="9.957.600+ Paesaggi Costieri Foto stock, immagini e fotografie ...">
            <a:extLst>
              <a:ext uri="{FF2B5EF4-FFF2-40B4-BE49-F238E27FC236}">
                <a16:creationId xmlns:a16="http://schemas.microsoft.com/office/drawing/2014/main" id="{AC8BCDC7-C782-020A-AE18-97C9173C2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/>
          <a:stretch/>
        </p:blipFill>
        <p:spPr bwMode="auto">
          <a:xfrm>
            <a:off x="381439" y="2578607"/>
            <a:ext cx="3180336" cy="18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OMBINO: DA OGGI E' POSSIBILE SPOSARSI SULLA SPIAGGIA IN COSTA ...">
            <a:extLst>
              <a:ext uri="{FF2B5EF4-FFF2-40B4-BE49-F238E27FC236}">
                <a16:creationId xmlns:a16="http://schemas.microsoft.com/office/drawing/2014/main" id="{594025B8-C2C1-9E8B-0749-A34E87D90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r="7429" b="32527"/>
          <a:stretch/>
        </p:blipFill>
        <p:spPr bwMode="auto">
          <a:xfrm>
            <a:off x="381440" y="4451595"/>
            <a:ext cx="3666744" cy="17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rto industriale di Barcellona in serata | Foto Gratis">
            <a:extLst>
              <a:ext uri="{FF2B5EF4-FFF2-40B4-BE49-F238E27FC236}">
                <a16:creationId xmlns:a16="http://schemas.microsoft.com/office/drawing/2014/main" id="{497B796C-B0B1-E9F2-CCF1-7DFCCEC1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84" y="3609173"/>
            <a:ext cx="3929417" cy="26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 grande outlet al posto della centrale Enel di Piombino - Il Tirreno">
            <a:extLst>
              <a:ext uri="{FF2B5EF4-FFF2-40B4-BE49-F238E27FC236}">
                <a16:creationId xmlns:a16="http://schemas.microsoft.com/office/drawing/2014/main" id="{FE14D6D0-685A-554A-1545-6FB83903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4" y="322721"/>
            <a:ext cx="3091398" cy="22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9.957.600+ Paesaggi Costieri Foto stock, immagini e fotografie ...">
            <a:extLst>
              <a:ext uri="{FF2B5EF4-FFF2-40B4-BE49-F238E27FC236}">
                <a16:creationId xmlns:a16="http://schemas.microsoft.com/office/drawing/2014/main" id="{D45655A0-85A1-D725-F238-F83948AD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01" y="4155700"/>
            <a:ext cx="3112963" cy="20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percezione del paesaggio costiero quale Bene comune - Labsus">
            <a:extLst>
              <a:ext uri="{FF2B5EF4-FFF2-40B4-BE49-F238E27FC236}">
                <a16:creationId xmlns:a16="http://schemas.microsoft.com/office/drawing/2014/main" id="{048CDB42-DD56-F7CC-F981-274598541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6"/>
          <a:stretch/>
        </p:blipFill>
        <p:spPr bwMode="auto">
          <a:xfrm>
            <a:off x="4110377" y="1014553"/>
            <a:ext cx="4302103" cy="26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TEL ADRIATICA APARTHOTEL LIGNANO SABBIADORO 3* (Italia) - da 141 ...">
            <a:extLst>
              <a:ext uri="{FF2B5EF4-FFF2-40B4-BE49-F238E27FC236}">
                <a16:creationId xmlns:a16="http://schemas.microsoft.com/office/drawing/2014/main" id="{35CDF7DB-29F8-DB64-8615-12808A23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50" y="2214623"/>
            <a:ext cx="3507161" cy="19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l porto turistico | Turismo Numana">
            <a:extLst>
              <a:ext uri="{FF2B5EF4-FFF2-40B4-BE49-F238E27FC236}">
                <a16:creationId xmlns:a16="http://schemas.microsoft.com/office/drawing/2014/main" id="{FC720C1A-38AC-2D77-1CAC-F4C7F4E1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65" y="256189"/>
            <a:ext cx="3507161" cy="19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τρίγωνο 5"/>
          <p:cNvSpPr/>
          <p:nvPr/>
        </p:nvSpPr>
        <p:spPr>
          <a:xfrm>
            <a:off x="2074415" y="5814044"/>
            <a:ext cx="611787" cy="1093784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1" name="Google Shape;271;p6"/>
          <p:cNvSpPr txBox="1">
            <a:spLocks noGrp="1"/>
          </p:cNvSpPr>
          <p:nvPr>
            <p:ph type="body" idx="1"/>
          </p:nvPr>
        </p:nvSpPr>
        <p:spPr>
          <a:xfrm>
            <a:off x="345773" y="1581674"/>
            <a:ext cx="6503083" cy="437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598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800" dirty="0"/>
              <a:t>Key Community Systems (KCS) are systems that fulfill essential societal needs but are increasingly affected by climate change.</a:t>
            </a:r>
          </a:p>
          <a:p>
            <a:pPr marL="609585" lvl="0" indent="-3598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800" dirty="0"/>
              <a:t>This approach analyzes social, economic, and infrastructural components of communities to assess their resilience and vulnerability to climate change. It focuses on interdependencies and critical systems such as:</a:t>
            </a:r>
          </a:p>
          <a:p>
            <a:pPr marL="609585" lvl="0" indent="-3598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800" dirty="0"/>
              <a:t>Key Components of KCS Analysis:</a:t>
            </a:r>
          </a:p>
          <a:p>
            <a:pPr marL="609585" lvl="0" indent="-3598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800" dirty="0"/>
              <a:t>Population demographics</a:t>
            </a:r>
          </a:p>
          <a:p>
            <a:pPr marL="609585" lvl="0" indent="-3598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800" dirty="0"/>
              <a:t>Economic factors and livelihoods</a:t>
            </a:r>
          </a:p>
          <a:p>
            <a:pPr marL="609585" lvl="0" indent="-3598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800" dirty="0"/>
              <a:t>Critical infrastructures</a:t>
            </a:r>
          </a:p>
          <a:p>
            <a:pPr marL="609585" lvl="0" indent="-3598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1800" dirty="0"/>
              <a:t>Community networks and governance</a:t>
            </a:r>
            <a:endParaRPr lang="it-IT" sz="1800" dirty="0"/>
          </a:p>
        </p:txBody>
      </p:sp>
      <p:sp>
        <p:nvSpPr>
          <p:cNvPr id="272" name="Google Shape;272;p6"/>
          <p:cNvSpPr txBox="1">
            <a:spLocks noGrp="1"/>
          </p:cNvSpPr>
          <p:nvPr>
            <p:ph type="title"/>
          </p:nvPr>
        </p:nvSpPr>
        <p:spPr>
          <a:xfrm>
            <a:off x="1534911" y="208820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dirty="0"/>
              <a:t>Key Community Systems (KCS)	</a:t>
            </a:r>
            <a:endParaRPr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7" y="6330210"/>
            <a:ext cx="391790" cy="391790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5154DFA0-77D6-1B9F-636F-F97C7C0849BB}"/>
              </a:ext>
            </a:extLst>
          </p:cNvPr>
          <p:cNvGrpSpPr/>
          <p:nvPr/>
        </p:nvGrpSpPr>
        <p:grpSpPr>
          <a:xfrm>
            <a:off x="7857892" y="2016069"/>
            <a:ext cx="3334215" cy="3505689"/>
            <a:chOff x="7857892" y="2016069"/>
            <a:chExt cx="3334215" cy="350568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C10063F-7F8F-C0B9-6AC7-89DBDD4DB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7892" y="2016069"/>
              <a:ext cx="3334215" cy="3505689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82F28635-ADE7-AF0F-847E-2350F7211034}"/>
                </a:ext>
              </a:extLst>
            </p:cNvPr>
            <p:cNvSpPr txBox="1"/>
            <p:nvPr/>
          </p:nvSpPr>
          <p:spPr>
            <a:xfrm>
              <a:off x="8119688" y="2370162"/>
              <a:ext cx="1268433" cy="553998"/>
            </a:xfrm>
            <a:prstGeom prst="rect">
              <a:avLst/>
            </a:prstGeom>
            <a:solidFill>
              <a:srgbClr val="987AB6"/>
            </a:solidFill>
          </p:spPr>
          <p:txBody>
            <a:bodyPr wrap="square" rtlCol="0">
              <a:spAutoFit/>
            </a:bodyPr>
            <a:lstStyle/>
            <a:p>
              <a:r>
                <a:rPr lang="it-IT" sz="1500" dirty="0">
                  <a:solidFill>
                    <a:schemeClr val="bg1"/>
                  </a:solidFill>
                </a:rPr>
                <a:t>Infrastrutture </a:t>
              </a:r>
            </a:p>
            <a:p>
              <a:r>
                <a:rPr lang="it-IT" sz="1500" dirty="0">
                  <a:solidFill>
                    <a:schemeClr val="bg1"/>
                  </a:solidFill>
                </a:rPr>
                <a:t>Critiche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5C54493-20C8-BF94-189F-71A210A74994}"/>
                </a:ext>
              </a:extLst>
            </p:cNvPr>
            <p:cNvSpPr txBox="1"/>
            <p:nvPr/>
          </p:nvSpPr>
          <p:spPr>
            <a:xfrm>
              <a:off x="9756573" y="2370162"/>
              <a:ext cx="1085554" cy="553998"/>
            </a:xfrm>
            <a:prstGeom prst="rect">
              <a:avLst/>
            </a:prstGeom>
            <a:solidFill>
              <a:srgbClr val="F6AD7A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500" dirty="0">
                  <a:solidFill>
                    <a:schemeClr val="bg1"/>
                  </a:solidFill>
                </a:rPr>
                <a:t>Salute e </a:t>
              </a:r>
            </a:p>
            <a:p>
              <a:pPr algn="r"/>
              <a:r>
                <a:rPr lang="it-IT" sz="1500" dirty="0">
                  <a:solidFill>
                    <a:schemeClr val="bg1"/>
                  </a:solidFill>
                </a:rPr>
                <a:t>benessere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248CE12-9CD3-BA80-64AD-A15230472555}"/>
                </a:ext>
              </a:extLst>
            </p:cNvPr>
            <p:cNvSpPr txBox="1"/>
            <p:nvPr/>
          </p:nvSpPr>
          <p:spPr>
            <a:xfrm>
              <a:off x="8950036" y="3105574"/>
              <a:ext cx="1163919" cy="1169551"/>
            </a:xfrm>
            <a:prstGeom prst="rect">
              <a:avLst/>
            </a:prstGeom>
            <a:solidFill>
              <a:srgbClr val="8FAD6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Ecosistemi e 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Soluzioni 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basate 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Sulla natura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268E3E8-495A-BC3C-68F6-AA60FD2B16C6}"/>
                </a:ext>
              </a:extLst>
            </p:cNvPr>
            <p:cNvSpPr txBox="1"/>
            <p:nvPr/>
          </p:nvSpPr>
          <p:spPr>
            <a:xfrm>
              <a:off x="8128924" y="4456539"/>
              <a:ext cx="1268433" cy="553998"/>
            </a:xfrm>
            <a:prstGeom prst="rect">
              <a:avLst/>
            </a:prstGeom>
            <a:solidFill>
              <a:srgbClr val="8C9DD1"/>
            </a:solidFill>
          </p:spPr>
          <p:txBody>
            <a:bodyPr wrap="square" rtlCol="0">
              <a:spAutoFit/>
            </a:bodyPr>
            <a:lstStyle/>
            <a:p>
              <a:r>
                <a:rPr lang="it-IT" sz="1500" dirty="0">
                  <a:solidFill>
                    <a:schemeClr val="bg1"/>
                  </a:solidFill>
                </a:rPr>
                <a:t>Gestione </a:t>
              </a:r>
            </a:p>
            <a:p>
              <a:r>
                <a:rPr lang="it-IT" sz="1500" dirty="0">
                  <a:solidFill>
                    <a:schemeClr val="bg1"/>
                  </a:solidFill>
                </a:rPr>
                <a:t>Delle risorse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AE76897-876E-5130-D28E-7C5C5E59CF68}"/>
                </a:ext>
              </a:extLst>
            </p:cNvPr>
            <p:cNvSpPr txBox="1"/>
            <p:nvPr/>
          </p:nvSpPr>
          <p:spPr>
            <a:xfrm>
              <a:off x="9672240" y="4364206"/>
              <a:ext cx="1268434" cy="738664"/>
            </a:xfrm>
            <a:prstGeom prst="rect">
              <a:avLst/>
            </a:prstGeom>
            <a:solidFill>
              <a:srgbClr val="BDD89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dirty="0">
                  <a:solidFill>
                    <a:schemeClr val="bg1"/>
                  </a:solidFill>
                </a:rPr>
                <a:t>Uso del suolo </a:t>
              </a:r>
            </a:p>
            <a:p>
              <a:pPr algn="r"/>
              <a:r>
                <a:rPr lang="it-IT" dirty="0">
                  <a:solidFill>
                    <a:schemeClr val="bg1"/>
                  </a:solidFill>
                </a:rPr>
                <a:t>e produzione </a:t>
              </a:r>
            </a:p>
            <a:p>
              <a:pPr algn="r"/>
              <a:r>
                <a:rPr lang="it-IT" dirty="0">
                  <a:solidFill>
                    <a:schemeClr val="bg1"/>
                  </a:solidFill>
                </a:rPr>
                <a:t>agricola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F042696-ABA7-624E-8520-AEEE97BFD81D}"/>
                </a:ext>
              </a:extLst>
            </p:cNvPr>
            <p:cNvSpPr txBox="1"/>
            <p:nvPr/>
          </p:nvSpPr>
          <p:spPr>
            <a:xfrm>
              <a:off x="8523545" y="5164243"/>
              <a:ext cx="2016899" cy="307777"/>
            </a:xfrm>
            <a:prstGeom prst="rect">
              <a:avLst/>
            </a:prstGeom>
            <a:solidFill>
              <a:srgbClr val="FEF2CC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Settori economici locali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CE89017A-B3DD-3FE7-3A5D-411308374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τρίγωνο 5">
            <a:extLst>
              <a:ext uri="{FF2B5EF4-FFF2-40B4-BE49-F238E27FC236}">
                <a16:creationId xmlns:a16="http://schemas.microsoft.com/office/drawing/2014/main" id="{A3B4836D-CF44-1EA6-BF99-5FBECC696165}"/>
              </a:ext>
            </a:extLst>
          </p:cNvPr>
          <p:cNvSpPr/>
          <p:nvPr/>
        </p:nvSpPr>
        <p:spPr>
          <a:xfrm>
            <a:off x="2074415" y="5814044"/>
            <a:ext cx="611787" cy="1093784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2" name="Google Shape;272;p6">
            <a:extLst>
              <a:ext uri="{FF2B5EF4-FFF2-40B4-BE49-F238E27FC236}">
                <a16:creationId xmlns:a16="http://schemas.microsoft.com/office/drawing/2014/main" id="{1D6FDE9E-55EE-1C05-733A-6B1E47644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4911" y="208820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Examples of KCS in Coastal and Marine Areas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2E0BAB6-E459-9CCC-57E3-082411D23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7" y="6330210"/>
            <a:ext cx="391790" cy="391790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45BA1B01-E1DE-01D7-A18E-8CB2E535A0B5}"/>
              </a:ext>
            </a:extLst>
          </p:cNvPr>
          <p:cNvGrpSpPr/>
          <p:nvPr/>
        </p:nvGrpSpPr>
        <p:grpSpPr>
          <a:xfrm>
            <a:off x="5052452" y="2331784"/>
            <a:ext cx="2087095" cy="2194431"/>
            <a:chOff x="4357310" y="2016070"/>
            <a:chExt cx="2087095" cy="219443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7FC3683-A842-F03F-1731-B76B6971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7310" y="2016070"/>
              <a:ext cx="2087095" cy="2194431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AA43A383-4AEC-3E7A-109C-77B4F63A8514}"/>
                </a:ext>
              </a:extLst>
            </p:cNvPr>
            <p:cNvSpPr txBox="1"/>
            <p:nvPr/>
          </p:nvSpPr>
          <p:spPr>
            <a:xfrm>
              <a:off x="4541880" y="2270395"/>
              <a:ext cx="767712" cy="338554"/>
            </a:xfrm>
            <a:prstGeom prst="rect">
              <a:avLst/>
            </a:prstGeom>
            <a:solidFill>
              <a:srgbClr val="987AB6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</a:rPr>
                <a:t>Infrastrutture </a:t>
              </a:r>
            </a:p>
            <a:p>
              <a:r>
                <a:rPr lang="it-IT" sz="800" dirty="0">
                  <a:solidFill>
                    <a:schemeClr val="bg1"/>
                  </a:solidFill>
                </a:rPr>
                <a:t>Critiche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2C28881-3EEA-1D3B-A62C-A68C5C61897D}"/>
                </a:ext>
              </a:extLst>
            </p:cNvPr>
            <p:cNvSpPr txBox="1"/>
            <p:nvPr/>
          </p:nvSpPr>
          <p:spPr>
            <a:xfrm>
              <a:off x="5639960" y="2239618"/>
              <a:ext cx="667169" cy="338554"/>
            </a:xfrm>
            <a:prstGeom prst="rect">
              <a:avLst/>
            </a:prstGeom>
            <a:solidFill>
              <a:srgbClr val="F6AD7A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Salute e </a:t>
              </a:r>
            </a:p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benessere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23FC7B3-8576-2B09-603F-8072307209FB}"/>
                </a:ext>
              </a:extLst>
            </p:cNvPr>
            <p:cNvSpPr txBox="1"/>
            <p:nvPr/>
          </p:nvSpPr>
          <p:spPr>
            <a:xfrm>
              <a:off x="5020580" y="2725738"/>
              <a:ext cx="779855" cy="584775"/>
            </a:xfrm>
            <a:prstGeom prst="rect">
              <a:avLst/>
            </a:prstGeom>
            <a:solidFill>
              <a:srgbClr val="8FAD6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</a:rPr>
                <a:t>Ecosistemi e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</a:rPr>
                <a:t>Soluzioni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</a:rPr>
                <a:t>basate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</a:rPr>
                <a:t>Sulla natura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68D8437-D8AE-F430-D08A-13B951DA3188}"/>
                </a:ext>
              </a:extLst>
            </p:cNvPr>
            <p:cNvSpPr txBox="1"/>
            <p:nvPr/>
          </p:nvSpPr>
          <p:spPr>
            <a:xfrm>
              <a:off x="4553134" y="3547488"/>
              <a:ext cx="756458" cy="338554"/>
            </a:xfrm>
            <a:prstGeom prst="rect">
              <a:avLst/>
            </a:prstGeom>
            <a:solidFill>
              <a:srgbClr val="8C9DD1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</a:rPr>
                <a:t>Gestione </a:t>
              </a:r>
            </a:p>
            <a:p>
              <a:r>
                <a:rPr lang="it-IT" sz="800" dirty="0">
                  <a:solidFill>
                    <a:schemeClr val="bg1"/>
                  </a:solidFill>
                </a:rPr>
                <a:t>Delle risorse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7590ABA-7809-BE92-C5D1-8870C68D6421}"/>
                </a:ext>
              </a:extLst>
            </p:cNvPr>
            <p:cNvSpPr txBox="1"/>
            <p:nvPr/>
          </p:nvSpPr>
          <p:spPr>
            <a:xfrm>
              <a:off x="5482043" y="3485932"/>
              <a:ext cx="808383" cy="461665"/>
            </a:xfrm>
            <a:prstGeom prst="rect">
              <a:avLst/>
            </a:prstGeom>
            <a:solidFill>
              <a:srgbClr val="BDD89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Uso del suolo </a:t>
              </a:r>
            </a:p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e produzione </a:t>
              </a:r>
            </a:p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agricola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9B41249-303C-7C83-F5A5-CD6FEBB33540}"/>
                </a:ext>
              </a:extLst>
            </p:cNvPr>
            <p:cNvSpPr txBox="1"/>
            <p:nvPr/>
          </p:nvSpPr>
          <p:spPr>
            <a:xfrm>
              <a:off x="4793509" y="3980970"/>
              <a:ext cx="1237839" cy="215444"/>
            </a:xfrm>
            <a:prstGeom prst="rect">
              <a:avLst/>
            </a:prstGeom>
            <a:solidFill>
              <a:srgbClr val="FEF2CC"/>
            </a:solidFill>
          </p:spPr>
          <p:txBody>
            <a:bodyPr wrap="none" rtlCol="0">
              <a:spAutoFit/>
            </a:bodyPr>
            <a:lstStyle/>
            <a:p>
              <a:r>
                <a:rPr lang="it-IT" sz="800" dirty="0"/>
                <a:t>Settori economici locali</a:t>
              </a:r>
            </a:p>
          </p:txBody>
        </p:sp>
      </p:grpSp>
      <p:pic>
        <p:nvPicPr>
          <p:cNvPr id="3074" name="Picture 2" descr="Opportunities and risks in offshore wind | Allianz Commercial">
            <a:extLst>
              <a:ext uri="{FF2B5EF4-FFF2-40B4-BE49-F238E27FC236}">
                <a16:creationId xmlns:a16="http://schemas.microsoft.com/office/drawing/2014/main" id="{81C3A11E-8F89-D620-82FC-3F9E49C47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92" r="30880"/>
          <a:stretch/>
        </p:blipFill>
        <p:spPr bwMode="auto">
          <a:xfrm>
            <a:off x="33274" y="1061857"/>
            <a:ext cx="2273184" cy="13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gliari – Autorità di Sistema Portuale del Mare di Sardegna">
            <a:extLst>
              <a:ext uri="{FF2B5EF4-FFF2-40B4-BE49-F238E27FC236}">
                <a16:creationId xmlns:a16="http://schemas.microsoft.com/office/drawing/2014/main" id="{4E655F76-D6D6-342D-6B32-BBFE2E092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r="11159"/>
          <a:stretch/>
        </p:blipFill>
        <p:spPr bwMode="auto">
          <a:xfrm>
            <a:off x="1489750" y="2276086"/>
            <a:ext cx="3334215" cy="20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ccia circolare a destra 13">
            <a:extLst>
              <a:ext uri="{FF2B5EF4-FFF2-40B4-BE49-F238E27FC236}">
                <a16:creationId xmlns:a16="http://schemas.microsoft.com/office/drawing/2014/main" id="{7453E349-B34E-2D34-7B5E-09D81EB3ADC5}"/>
              </a:ext>
            </a:extLst>
          </p:cNvPr>
          <p:cNvSpPr/>
          <p:nvPr/>
        </p:nvSpPr>
        <p:spPr>
          <a:xfrm rot="6247695">
            <a:off x="3941915" y="720649"/>
            <a:ext cx="829380" cy="2207474"/>
          </a:xfrm>
          <a:prstGeom prst="curvedRightArrow">
            <a:avLst/>
          </a:prstGeom>
          <a:solidFill>
            <a:srgbClr val="987AB6"/>
          </a:solidFill>
          <a:ln>
            <a:solidFill>
              <a:srgbClr val="664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78" name="Picture 6" descr="Le cozze made in Sardegna di Nieddittas: dal mare alla tavola | Siciliani  creativi in cucina">
            <a:extLst>
              <a:ext uri="{FF2B5EF4-FFF2-40B4-BE49-F238E27FC236}">
                <a16:creationId xmlns:a16="http://schemas.microsoft.com/office/drawing/2014/main" id="{C1C8FB73-F060-738F-34DE-868987D79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3" y="4728032"/>
            <a:ext cx="3174783" cy="21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 Villasimius con i bambini: spiagge di riso, pirati e fortezze">
            <a:extLst>
              <a:ext uri="{FF2B5EF4-FFF2-40B4-BE49-F238E27FC236}">
                <a16:creationId xmlns:a16="http://schemas.microsoft.com/office/drawing/2014/main" id="{F9E353D1-6CDF-83A7-4060-9FD7309B5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 r="10906" b="17932"/>
          <a:stretch/>
        </p:blipFill>
        <p:spPr bwMode="auto">
          <a:xfrm>
            <a:off x="6101583" y="4749763"/>
            <a:ext cx="3881342" cy="19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530E986C-C695-9038-05BB-0ECECB705C62}"/>
              </a:ext>
            </a:extLst>
          </p:cNvPr>
          <p:cNvSpPr/>
          <p:nvPr/>
        </p:nvSpPr>
        <p:spPr>
          <a:xfrm>
            <a:off x="5920509" y="4512128"/>
            <a:ext cx="256676" cy="189506"/>
          </a:xfrm>
          <a:prstGeom prst="downArrow">
            <a:avLst/>
          </a:prstGeom>
          <a:solidFill>
            <a:srgbClr val="FEF2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6" name="Picture 14" descr="La Posidonia, preziosa alleata nel contrasto al cambiamento climatico e  all' inquinamento – Isole di Toscana – MAB Unesco">
            <a:extLst>
              <a:ext uri="{FF2B5EF4-FFF2-40B4-BE49-F238E27FC236}">
                <a16:creationId xmlns:a16="http://schemas.microsoft.com/office/drawing/2014/main" id="{6D34FF7B-59B1-147F-B473-709F8F7F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47" y="2194526"/>
            <a:ext cx="2882567" cy="25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e praterie di Posidonia oceanica: una risorsa per l'Elba e il Mediterraneo  - I Love Elba!">
            <a:extLst>
              <a:ext uri="{FF2B5EF4-FFF2-40B4-BE49-F238E27FC236}">
                <a16:creationId xmlns:a16="http://schemas.microsoft.com/office/drawing/2014/main" id="{B9F1E186-1577-FA84-D0DA-42A4F9846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47" y="1195270"/>
            <a:ext cx="3380790" cy="190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circolare a destra 16">
            <a:extLst>
              <a:ext uri="{FF2B5EF4-FFF2-40B4-BE49-F238E27FC236}">
                <a16:creationId xmlns:a16="http://schemas.microsoft.com/office/drawing/2014/main" id="{B6C0D306-58A4-B293-8183-DADB1FEE10A9}"/>
              </a:ext>
            </a:extLst>
          </p:cNvPr>
          <p:cNvSpPr/>
          <p:nvPr/>
        </p:nvSpPr>
        <p:spPr>
          <a:xfrm rot="2945462" flipV="1">
            <a:off x="6157451" y="1320066"/>
            <a:ext cx="829380" cy="1741871"/>
          </a:xfrm>
          <a:prstGeom prst="curvedRightArrow">
            <a:avLst/>
          </a:prstGeom>
          <a:solidFill>
            <a:srgbClr val="8FAD68"/>
          </a:solidFill>
          <a:ln>
            <a:solidFill>
              <a:srgbClr val="95A6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0BA2824C-C2A4-8334-63F1-7A7CF34C6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τρίγωνο 5">
            <a:extLst>
              <a:ext uri="{FF2B5EF4-FFF2-40B4-BE49-F238E27FC236}">
                <a16:creationId xmlns:a16="http://schemas.microsoft.com/office/drawing/2014/main" id="{961EB263-BEC9-823A-B44F-D56C6DF76605}"/>
              </a:ext>
            </a:extLst>
          </p:cNvPr>
          <p:cNvSpPr/>
          <p:nvPr/>
        </p:nvSpPr>
        <p:spPr>
          <a:xfrm>
            <a:off x="2074415" y="5814044"/>
            <a:ext cx="611787" cy="1093784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2" name="Google Shape;272;p6">
            <a:extLst>
              <a:ext uri="{FF2B5EF4-FFF2-40B4-BE49-F238E27FC236}">
                <a16:creationId xmlns:a16="http://schemas.microsoft.com/office/drawing/2014/main" id="{D3A1D7E6-992F-E58F-232D-203D36D416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4911" y="208820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Examples of KCS in Coastal and Marine Areas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D64A58F-69CF-F100-E54D-5BA6A78D3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7" y="6330210"/>
            <a:ext cx="391790" cy="391790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DE03DEF9-E53F-5459-7A95-0C05E6A82050}"/>
              </a:ext>
            </a:extLst>
          </p:cNvPr>
          <p:cNvGrpSpPr/>
          <p:nvPr/>
        </p:nvGrpSpPr>
        <p:grpSpPr>
          <a:xfrm>
            <a:off x="5052452" y="2331784"/>
            <a:ext cx="2087095" cy="2194431"/>
            <a:chOff x="4357310" y="2016070"/>
            <a:chExt cx="2087095" cy="219443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DA2B028-6011-2670-5B24-D31F4B18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7310" y="2016070"/>
              <a:ext cx="2087095" cy="2194431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636380B-C0B6-F532-A745-74AEC283FBFD}"/>
                </a:ext>
              </a:extLst>
            </p:cNvPr>
            <p:cNvSpPr txBox="1"/>
            <p:nvPr/>
          </p:nvSpPr>
          <p:spPr>
            <a:xfrm>
              <a:off x="4541880" y="2270395"/>
              <a:ext cx="767712" cy="338554"/>
            </a:xfrm>
            <a:prstGeom prst="rect">
              <a:avLst/>
            </a:prstGeom>
            <a:solidFill>
              <a:srgbClr val="987AB6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</a:rPr>
                <a:t>Infrastrutture </a:t>
              </a:r>
            </a:p>
            <a:p>
              <a:r>
                <a:rPr lang="it-IT" sz="800" dirty="0">
                  <a:solidFill>
                    <a:schemeClr val="bg1"/>
                  </a:solidFill>
                </a:rPr>
                <a:t>Critiche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860E7A7-076A-CC7A-FC89-17009A8972C9}"/>
                </a:ext>
              </a:extLst>
            </p:cNvPr>
            <p:cNvSpPr txBox="1"/>
            <p:nvPr/>
          </p:nvSpPr>
          <p:spPr>
            <a:xfrm>
              <a:off x="5639960" y="2239618"/>
              <a:ext cx="667169" cy="338554"/>
            </a:xfrm>
            <a:prstGeom prst="rect">
              <a:avLst/>
            </a:prstGeom>
            <a:solidFill>
              <a:srgbClr val="F6AD7A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Salute e </a:t>
              </a:r>
            </a:p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benessere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4EE94EE-E5BB-7E4D-A213-B1181BEE8776}"/>
                </a:ext>
              </a:extLst>
            </p:cNvPr>
            <p:cNvSpPr txBox="1"/>
            <p:nvPr/>
          </p:nvSpPr>
          <p:spPr>
            <a:xfrm>
              <a:off x="5020580" y="2725738"/>
              <a:ext cx="779855" cy="584775"/>
            </a:xfrm>
            <a:prstGeom prst="rect">
              <a:avLst/>
            </a:prstGeom>
            <a:solidFill>
              <a:srgbClr val="8FAD6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dirty="0">
                  <a:solidFill>
                    <a:schemeClr val="bg1"/>
                  </a:solidFill>
                </a:rPr>
                <a:t>Ecosistemi e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</a:rPr>
                <a:t>Soluzioni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</a:rPr>
                <a:t>basate 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</a:rPr>
                <a:t>Sulla natura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F45FD5B-DC6A-EA25-CE1E-442FEB97FDCC}"/>
                </a:ext>
              </a:extLst>
            </p:cNvPr>
            <p:cNvSpPr txBox="1"/>
            <p:nvPr/>
          </p:nvSpPr>
          <p:spPr>
            <a:xfrm>
              <a:off x="4553134" y="3547488"/>
              <a:ext cx="756458" cy="338554"/>
            </a:xfrm>
            <a:prstGeom prst="rect">
              <a:avLst/>
            </a:prstGeom>
            <a:solidFill>
              <a:srgbClr val="8C9DD1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</a:rPr>
                <a:t>Gestione </a:t>
              </a:r>
            </a:p>
            <a:p>
              <a:r>
                <a:rPr lang="it-IT" sz="800" dirty="0">
                  <a:solidFill>
                    <a:schemeClr val="bg1"/>
                  </a:solidFill>
                </a:rPr>
                <a:t>Delle risorse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40422C8-704D-12CF-F5F6-A5ACC3CC3E82}"/>
                </a:ext>
              </a:extLst>
            </p:cNvPr>
            <p:cNvSpPr txBox="1"/>
            <p:nvPr/>
          </p:nvSpPr>
          <p:spPr>
            <a:xfrm>
              <a:off x="5482043" y="3485932"/>
              <a:ext cx="808383" cy="461665"/>
            </a:xfrm>
            <a:prstGeom prst="rect">
              <a:avLst/>
            </a:prstGeom>
            <a:solidFill>
              <a:srgbClr val="BDD89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Uso del suolo </a:t>
              </a:r>
            </a:p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e produzione </a:t>
              </a:r>
            </a:p>
            <a:p>
              <a:pPr algn="r"/>
              <a:r>
                <a:rPr lang="it-IT" sz="800" dirty="0">
                  <a:solidFill>
                    <a:schemeClr val="bg1"/>
                  </a:solidFill>
                </a:rPr>
                <a:t>agricola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77CB10D-0428-7D57-4C8C-F64039BEAB54}"/>
                </a:ext>
              </a:extLst>
            </p:cNvPr>
            <p:cNvSpPr txBox="1"/>
            <p:nvPr/>
          </p:nvSpPr>
          <p:spPr>
            <a:xfrm>
              <a:off x="4793509" y="3980970"/>
              <a:ext cx="1237839" cy="215444"/>
            </a:xfrm>
            <a:prstGeom prst="rect">
              <a:avLst/>
            </a:prstGeom>
            <a:solidFill>
              <a:srgbClr val="FEF2CC"/>
            </a:solidFill>
          </p:spPr>
          <p:txBody>
            <a:bodyPr wrap="none" rtlCol="0">
              <a:spAutoFit/>
            </a:bodyPr>
            <a:lstStyle/>
            <a:p>
              <a:r>
                <a:rPr lang="it-IT" sz="800" dirty="0"/>
                <a:t>Settori economici locali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D1CB7E0-FCDE-4984-C31C-FB253DEDB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665" y="1038343"/>
            <a:ext cx="3000338" cy="1686266"/>
          </a:xfrm>
          <a:prstGeom prst="rect">
            <a:avLst/>
          </a:prstGeom>
        </p:spPr>
      </p:pic>
      <p:pic>
        <p:nvPicPr>
          <p:cNvPr id="4098" name="Picture 2" descr="Be Careful of Heat Stroke! | TIPS">
            <a:extLst>
              <a:ext uri="{FF2B5EF4-FFF2-40B4-BE49-F238E27FC236}">
                <a16:creationId xmlns:a16="http://schemas.microsoft.com/office/drawing/2014/main" id="{20C72AEB-F834-4ECF-FD95-4A94E01E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80" y="2514827"/>
            <a:ext cx="2415198" cy="16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6B159EF-10F8-AE73-0928-21AFCE4C0EE6}"/>
              </a:ext>
            </a:extLst>
          </p:cNvPr>
          <p:cNvSpPr/>
          <p:nvPr/>
        </p:nvSpPr>
        <p:spPr>
          <a:xfrm>
            <a:off x="6955682" y="2872175"/>
            <a:ext cx="997528" cy="246693"/>
          </a:xfrm>
          <a:prstGeom prst="rightArrow">
            <a:avLst/>
          </a:prstGeom>
          <a:solidFill>
            <a:srgbClr val="F6AD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FF24CAB-1A05-7E14-E1DD-37C540715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290" y="4545501"/>
            <a:ext cx="3717305" cy="1946433"/>
          </a:xfrm>
          <a:prstGeom prst="rect">
            <a:avLst/>
          </a:prstGeom>
        </p:spPr>
      </p:pic>
      <p:sp>
        <p:nvSpPr>
          <p:cNvPr id="21" name="Freccia circolare a destra 20">
            <a:extLst>
              <a:ext uri="{FF2B5EF4-FFF2-40B4-BE49-F238E27FC236}">
                <a16:creationId xmlns:a16="http://schemas.microsoft.com/office/drawing/2014/main" id="{A35465F8-BCD9-2578-666C-E1E5A6EFC08E}"/>
              </a:ext>
            </a:extLst>
          </p:cNvPr>
          <p:cNvSpPr/>
          <p:nvPr/>
        </p:nvSpPr>
        <p:spPr>
          <a:xfrm rot="9095752" flipV="1">
            <a:off x="7355586" y="3831548"/>
            <a:ext cx="829380" cy="1741871"/>
          </a:xfrm>
          <a:prstGeom prst="curvedRightArrow">
            <a:avLst/>
          </a:prstGeom>
          <a:solidFill>
            <a:srgbClr val="BDD895"/>
          </a:solidFill>
          <a:ln>
            <a:solidFill>
              <a:srgbClr val="95A6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2F374CA7-27B2-9A32-4752-CC6E4BF9C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τρίγωνο 5">
            <a:extLst>
              <a:ext uri="{FF2B5EF4-FFF2-40B4-BE49-F238E27FC236}">
                <a16:creationId xmlns:a16="http://schemas.microsoft.com/office/drawing/2014/main" id="{F4CBB315-E99A-1119-5A34-97D8437222D2}"/>
              </a:ext>
            </a:extLst>
          </p:cNvPr>
          <p:cNvSpPr/>
          <p:nvPr/>
        </p:nvSpPr>
        <p:spPr>
          <a:xfrm>
            <a:off x="2074415" y="5814044"/>
            <a:ext cx="611787" cy="1093784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1" name="Google Shape;271;p6">
            <a:extLst>
              <a:ext uri="{FF2B5EF4-FFF2-40B4-BE49-F238E27FC236}">
                <a16:creationId xmlns:a16="http://schemas.microsoft.com/office/drawing/2014/main" id="{F59B2020-FF51-D167-AD0B-085E111E79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5774" y="1581674"/>
            <a:ext cx="5177572" cy="437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Why is characterization of CC impacts in KCSs important?</a:t>
            </a:r>
            <a:endParaRPr lang="en-US" sz="2200" dirty="0"/>
          </a:p>
          <a:p>
            <a:pPr>
              <a:buFont typeface="+mj-lt"/>
              <a:buAutoNum type="arabicPeriod"/>
            </a:pPr>
            <a:r>
              <a:rPr lang="en-US" sz="2200" dirty="0"/>
              <a:t>It is needed to identify local vulnerabilities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It is needed to assess the adaptive capacity of local populations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It is useful for supporting targeted interventions to improve resilience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Promotes equitable adaptation strategies, responding to the diverse needs of communities.</a:t>
            </a:r>
          </a:p>
        </p:txBody>
      </p:sp>
      <p:sp>
        <p:nvSpPr>
          <p:cNvPr id="272" name="Google Shape;272;p6">
            <a:extLst>
              <a:ext uri="{FF2B5EF4-FFF2-40B4-BE49-F238E27FC236}">
                <a16:creationId xmlns:a16="http://schemas.microsoft.com/office/drawing/2014/main" id="{752C83F8-F94D-328C-BB56-85D444400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4911" y="208820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dirty="0"/>
              <a:t>Key Community Systems (KCS)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FEA98A2-CE32-D2B1-9C6D-201A4B8A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7" y="6330210"/>
            <a:ext cx="391790" cy="391790"/>
          </a:xfrm>
          <a:prstGeom prst="rect">
            <a:avLst/>
          </a:prstGeom>
        </p:spPr>
      </p:pic>
      <p:sp>
        <p:nvSpPr>
          <p:cNvPr id="2" name="Google Shape;271;p6">
            <a:extLst>
              <a:ext uri="{FF2B5EF4-FFF2-40B4-BE49-F238E27FC236}">
                <a16:creationId xmlns:a16="http://schemas.microsoft.com/office/drawing/2014/main" id="{3F47C6AD-1708-6FD7-A6CD-0385B2B2B988}"/>
              </a:ext>
            </a:extLst>
          </p:cNvPr>
          <p:cNvSpPr txBox="1">
            <a:spLocks/>
          </p:cNvSpPr>
          <p:nvPr/>
        </p:nvSpPr>
        <p:spPr>
          <a:xfrm>
            <a:off x="6363265" y="1583205"/>
            <a:ext cx="5177572" cy="437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▸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b="1" dirty="0"/>
              <a:t>Why integrate landscape and key community systems analysis into climate risk assessment?</a:t>
            </a:r>
            <a:endParaRPr lang="en-US" sz="2200" dirty="0"/>
          </a:p>
          <a:p>
            <a:pPr marL="63500" indent="0">
              <a:buNone/>
            </a:pPr>
            <a:r>
              <a:rPr lang="en-US" sz="2200" dirty="0"/>
              <a:t>Landscape characterization provides a physical and ecological basis, while KCS analysis identifies human and infrastructure </a:t>
            </a:r>
            <a:r>
              <a:rPr lang="en-US" sz="2200" err="1"/>
              <a:t>factors</a:t>
            </a:r>
            <a:r>
              <a:rPr lang="en-US" sz="2200"/>
              <a:t>.</a:t>
            </a:r>
          </a:p>
          <a:p>
            <a:pPr marL="63500" indent="0">
              <a:buNone/>
            </a:pPr>
            <a:r>
              <a:rPr lang="en-US" sz="2200"/>
              <a:t>Integration </a:t>
            </a:r>
            <a:r>
              <a:rPr lang="en-US" sz="2200" dirty="0"/>
              <a:t>provides a comprehensive view of risks so that the best adaptation and mitigation strategies can be identified</a:t>
            </a:r>
          </a:p>
        </p:txBody>
      </p:sp>
    </p:spTree>
    <p:extLst>
      <p:ext uri="{BB962C8B-B14F-4D97-AF65-F5344CB8AC3E}">
        <p14:creationId xmlns:p14="http://schemas.microsoft.com/office/powerpoint/2010/main" val="20772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τρίγωνο 5"/>
          <p:cNvSpPr/>
          <p:nvPr/>
        </p:nvSpPr>
        <p:spPr>
          <a:xfrm>
            <a:off x="2074415" y="5784547"/>
            <a:ext cx="611787" cy="10937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4" name="Google Shape;364;p33"/>
          <p:cNvSpPr txBox="1">
            <a:spLocks noGrp="1"/>
          </p:cNvSpPr>
          <p:nvPr>
            <p:ph type="body" idx="1"/>
          </p:nvPr>
        </p:nvSpPr>
        <p:spPr>
          <a:xfrm>
            <a:off x="6093069" y="5379789"/>
            <a:ext cx="5756030" cy="5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B4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2"/>
          </p:nvPr>
        </p:nvSpPr>
        <p:spPr>
          <a:xfrm>
            <a:off x="6093069" y="4868093"/>
            <a:ext cx="5756030" cy="5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</a:pPr>
            <a:r>
              <a:rPr lang="it-IT" dirty="0"/>
              <a:t>Marta.debolini@cmcc.it</a:t>
            </a:r>
            <a:endParaRPr dirty="0"/>
          </a:p>
        </p:txBody>
      </p:sp>
      <p:sp>
        <p:nvSpPr>
          <p:cNvPr id="366" name="Google Shape;366;p33"/>
          <p:cNvSpPr txBox="1">
            <a:spLocks noGrp="1"/>
          </p:cNvSpPr>
          <p:nvPr>
            <p:ph type="body" idx="3"/>
          </p:nvPr>
        </p:nvSpPr>
        <p:spPr>
          <a:xfrm>
            <a:off x="4147798" y="3801825"/>
            <a:ext cx="7713827" cy="10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7" y="6330210"/>
            <a:ext cx="391790" cy="391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</TotalTime>
  <Words>548</Words>
  <Application>Microsoft Office PowerPoint</Application>
  <PresentationFormat>Widescreen</PresentationFormat>
  <Paragraphs>85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Open Sans</vt:lpstr>
      <vt:lpstr>Arial</vt:lpstr>
      <vt:lpstr>Calibri</vt:lpstr>
      <vt:lpstr>Office Theme</vt:lpstr>
      <vt:lpstr>1_Office Theme</vt:lpstr>
      <vt:lpstr>Characterization of Landscapes and Key Community Systems (KCS)</vt:lpstr>
      <vt:lpstr>The landscape and its functions</vt:lpstr>
      <vt:lpstr>Landscape Characterization</vt:lpstr>
      <vt:lpstr>Presentazione standard di PowerPoint</vt:lpstr>
      <vt:lpstr>Key Community Systems (KCS) </vt:lpstr>
      <vt:lpstr>Examples of KCS in Coastal and Marine Areas</vt:lpstr>
      <vt:lpstr>Examples of KCS in Coastal and Marine Areas</vt:lpstr>
      <vt:lpstr>Key Community Systems (KCS)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[Add title of presentation]</dc:title>
  <dc:creator>user</dc:creator>
  <cp:lastModifiedBy>Marta Debolini</cp:lastModifiedBy>
  <cp:revision>30</cp:revision>
  <dcterms:created xsi:type="dcterms:W3CDTF">2024-01-03T15:06:47Z</dcterms:created>
  <dcterms:modified xsi:type="dcterms:W3CDTF">2025-02-14T22:48:23Z</dcterms:modified>
</cp:coreProperties>
</file>